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0"/>
  </p:notes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60" r:id="rId45"/>
    <p:sldId id="363" r:id="rId46"/>
    <p:sldId id="361" r:id="rId47"/>
    <p:sldId id="362" r:id="rId48"/>
    <p:sldId id="364" r:id="rId49"/>
    <p:sldId id="365" r:id="rId50"/>
    <p:sldId id="366" r:id="rId51"/>
    <p:sldId id="367" r:id="rId52"/>
    <p:sldId id="353" r:id="rId53"/>
    <p:sldId id="354" r:id="rId54"/>
    <p:sldId id="370" r:id="rId55"/>
    <p:sldId id="355" r:id="rId56"/>
    <p:sldId id="356" r:id="rId57"/>
    <p:sldId id="371" r:id="rId58"/>
    <p:sldId id="369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420" r:id="rId67"/>
    <p:sldId id="379" r:id="rId68"/>
    <p:sldId id="380" r:id="rId69"/>
    <p:sldId id="381" r:id="rId70"/>
    <p:sldId id="382" r:id="rId71"/>
    <p:sldId id="383" r:id="rId72"/>
    <p:sldId id="421" r:id="rId73"/>
    <p:sldId id="384" r:id="rId74"/>
    <p:sldId id="385" r:id="rId75"/>
    <p:sldId id="386" r:id="rId76"/>
    <p:sldId id="387" r:id="rId77"/>
    <p:sldId id="404" r:id="rId78"/>
    <p:sldId id="409" r:id="rId79"/>
    <p:sldId id="410" r:id="rId80"/>
    <p:sldId id="411" r:id="rId81"/>
    <p:sldId id="412" r:id="rId82"/>
    <p:sldId id="413" r:id="rId83"/>
    <p:sldId id="414" r:id="rId84"/>
    <p:sldId id="408" r:id="rId85"/>
    <p:sldId id="405" r:id="rId86"/>
    <p:sldId id="406" r:id="rId87"/>
    <p:sldId id="415" r:id="rId88"/>
    <p:sldId id="416" r:id="rId89"/>
    <p:sldId id="417" r:id="rId90"/>
    <p:sldId id="418" r:id="rId91"/>
    <p:sldId id="419" r:id="rId92"/>
    <p:sldId id="388" r:id="rId93"/>
    <p:sldId id="389" r:id="rId94"/>
    <p:sldId id="390" r:id="rId95"/>
    <p:sldId id="391" r:id="rId96"/>
    <p:sldId id="392" r:id="rId97"/>
    <p:sldId id="394" r:id="rId98"/>
    <p:sldId id="393" r:id="rId99"/>
    <p:sldId id="395" r:id="rId100"/>
    <p:sldId id="397" r:id="rId101"/>
    <p:sldId id="396" r:id="rId102"/>
    <p:sldId id="402" r:id="rId103"/>
    <p:sldId id="403" r:id="rId104"/>
    <p:sldId id="398" r:id="rId105"/>
    <p:sldId id="400" r:id="rId106"/>
    <p:sldId id="401" r:id="rId107"/>
    <p:sldId id="399" r:id="rId108"/>
    <p:sldId id="359" r:id="rId10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0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6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16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17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22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23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25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2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2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9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6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3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3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3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0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04870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7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ctrTitle"/>
          </p:nvPr>
        </p:nvSpPr>
        <p:spPr>
          <a:xfrm>
            <a:off x="523443" y="2926456"/>
            <a:ext cx="7772400" cy="2950533"/>
          </a:xfrm>
        </p:spPr>
        <p:txBody>
          <a:bodyPr/>
          <a:lstStyle/>
          <a:p>
            <a:r>
              <a:rPr lang="en-US" altLang="zh-CN" sz="6300" b="1">
                <a:solidFill>
                  <a:srgbClr val="FF9900"/>
                </a:solidFill>
              </a:rPr>
              <a:t>Spring Core</a:t>
            </a:r>
          </a:p>
        </p:txBody>
      </p:sp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05" y="538275"/>
            <a:ext cx="6526789" cy="38634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0486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7" name="Content Placeholder 10486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573"/>
            <a:ext cx="9144000" cy="196885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Title 10488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19" name="Content Placeholder 10488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40" name="Picture 209723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273" cy="3125645"/>
          </a:xfrm>
          <a:prstGeom prst="rect">
            <a:avLst/>
          </a:prstGeom>
        </p:spPr>
      </p:pic>
      <p:pic>
        <p:nvPicPr>
          <p:cNvPr id="2097241" name="Picture 209724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04" y="2881429"/>
            <a:ext cx="9364808" cy="1401740"/>
          </a:xfrm>
          <a:prstGeom prst="rect">
            <a:avLst/>
          </a:prstGeom>
        </p:spPr>
      </p:pic>
      <p:pic>
        <p:nvPicPr>
          <p:cNvPr id="2097242" name="Picture 209724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4" y="4001294"/>
            <a:ext cx="8847190" cy="279818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0488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17" name="Content Placeholder 10488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9" name="Picture 209723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3" y="0"/>
            <a:ext cx="9144000" cy="678209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0488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29" name="Content Placeholder 10488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46" name="Picture 209724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23" y="0"/>
            <a:ext cx="64192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Title 10488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31" name="Content Placeholder 10488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47" name="Picture 209724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1" y="0"/>
            <a:ext cx="60157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Title 10488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21" name="Content Placeholder 10488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43" name="Picture 209724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07" y="0"/>
            <a:ext cx="9631074" cy="676780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Title 1048823"/>
          <p:cNvSpPr>
            <a:spLocks noGrp="1"/>
          </p:cNvSpPr>
          <p:nvPr>
            <p:ph type="title"/>
          </p:nvPr>
        </p:nvSpPr>
        <p:spPr>
          <a:xfrm>
            <a:off x="628650" y="-173347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Maven Plugins</a:t>
            </a:r>
          </a:p>
        </p:txBody>
      </p:sp>
      <p:sp>
        <p:nvSpPr>
          <p:cNvPr id="1048825" name="Content Placeholder 1048824"/>
          <p:cNvSpPr>
            <a:spLocks noGrp="1"/>
          </p:cNvSpPr>
          <p:nvPr>
            <p:ph idx="1"/>
          </p:nvPr>
        </p:nvSpPr>
        <p:spPr>
          <a:xfrm>
            <a:off x="0" y="981983"/>
            <a:ext cx="9174245" cy="5688183"/>
          </a:xfrm>
        </p:spPr>
        <p:txBody>
          <a:bodyPr/>
          <a:lstStyle/>
          <a:p>
            <a:r>
              <a:rPr lang="en-US"/>
              <a:t>The maven plugins are central part of maven framework, it is used to perform specific goal.</a:t>
            </a:r>
          </a:p>
          <a:p>
            <a:r>
              <a:rPr lang="en-US"/>
              <a:t>According to Apache Maven, there are 2 types of maven plugins.</a:t>
            </a:r>
          </a:p>
          <a:p>
            <a:endParaRPr lang="en-US"/>
          </a:p>
          <a:p>
            <a:r>
              <a:rPr lang="en-US"/>
              <a:t>Build Plugins</a:t>
            </a:r>
          </a:p>
          <a:p>
            <a:r>
              <a:rPr lang="en-US"/>
              <a:t>Reporting Plugins</a:t>
            </a:r>
          </a:p>
          <a:p>
            <a:endParaRPr lang="en-US"/>
          </a:p>
          <a:p>
            <a:r>
              <a:rPr lang="en-US" b="1">
                <a:solidFill>
                  <a:srgbClr val="FF9900"/>
                </a:solidFill>
              </a:rPr>
              <a:t>Build Plugins</a:t>
            </a:r>
          </a:p>
          <a:p>
            <a:r>
              <a:rPr lang="en-US"/>
              <a:t>These plugins are executed at the time of build. These plugins should be declared inside the &lt;build&gt; element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Title 1048825"/>
          <p:cNvSpPr>
            <a:spLocks noGrp="1"/>
          </p:cNvSpPr>
          <p:nvPr>
            <p:ph type="title"/>
          </p:nvPr>
        </p:nvSpPr>
        <p:spPr>
          <a:xfrm>
            <a:off x="628649" y="-499093"/>
            <a:ext cx="7886700" cy="1325563"/>
          </a:xfrm>
        </p:spPr>
        <p:txBody>
          <a:bodyPr/>
          <a:lstStyle/>
          <a:p>
            <a:pPr algn="ctr"/>
            <a:r>
              <a:rPr lang="en-US" sz="3000">
                <a:solidFill>
                  <a:srgbClr val="3399FF"/>
                </a:solidFill>
              </a:rPr>
              <a:t>Reporting Plugins</a:t>
            </a:r>
          </a:p>
        </p:txBody>
      </p:sp>
      <p:sp>
        <p:nvSpPr>
          <p:cNvPr id="1048827" name="Content Placeholder 10488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45" name="Picture 209724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74" y="508354"/>
            <a:ext cx="7750482" cy="634510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0488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23" name="Content Placeholder 10488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44" name="Picture 20972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057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0485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7" name="Content Placeholder 10485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694" y="0"/>
            <a:ext cx="9777344" cy="68119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0486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9" name="Content Placeholder 10486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9545"/>
          </a:xfrm>
          <a:prstGeom prst="rect">
            <a:avLst/>
          </a:prstGeom>
        </p:spPr>
      </p:pic>
      <p:pic>
        <p:nvPicPr>
          <p:cNvPr id="2097171" name="Picture 209717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139"/>
            <a:ext cx="9144000" cy="58669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0486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1" name="Content Placeholder 10486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065"/>
            <a:ext cx="9144000" cy="6059633"/>
          </a:xfrm>
          <a:prstGeom prst="rect">
            <a:avLst/>
          </a:prstGeom>
        </p:spPr>
      </p:pic>
      <p:pic>
        <p:nvPicPr>
          <p:cNvPr id="2097173" name="Picture 209717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0"/>
            <a:ext cx="8065943" cy="12070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0486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3" name="Content Placeholder 10486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4" name="Picture 209717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53527" y="0"/>
            <a:ext cx="3727738" cy="1155138"/>
          </a:xfrm>
          <a:prstGeom prst="rect">
            <a:avLst/>
          </a:prstGeom>
        </p:spPr>
      </p:pic>
      <p:pic>
        <p:nvPicPr>
          <p:cNvPr id="2097175" name="Picture 209717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138"/>
            <a:ext cx="9144000" cy="5769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0486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5" name="Content Placeholder 10486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6" name="Picture 209717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10" y="0"/>
            <a:ext cx="5299363" cy="1116200"/>
          </a:xfrm>
          <a:prstGeom prst="rect">
            <a:avLst/>
          </a:prstGeom>
        </p:spPr>
      </p:pic>
      <p:pic>
        <p:nvPicPr>
          <p:cNvPr id="2097177" name="Picture 209717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199"/>
            <a:ext cx="9144000" cy="571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0486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7" name="Content Placeholder 10486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8" name="Picture 2097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1" y="-128079"/>
            <a:ext cx="6104659" cy="986410"/>
          </a:xfrm>
          <a:prstGeom prst="rect">
            <a:avLst/>
          </a:prstGeom>
        </p:spPr>
      </p:pic>
      <p:pic>
        <p:nvPicPr>
          <p:cNvPr id="2097179" name="Picture 209717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331"/>
            <a:ext cx="9144000" cy="60425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0486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9" name="Content Placeholder 10486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0" name="Picture 209717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74"/>
            <a:ext cx="9144000" cy="66368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0486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1" name="Content Placeholder 10486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1" name="Picture 209718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3796" y="0"/>
            <a:ext cx="9144000" cy="68754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0486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3" name="Content Placeholder 10486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2" name="Picture 209718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7" y="0"/>
            <a:ext cx="8403647" cy="1258970"/>
          </a:xfrm>
          <a:prstGeom prst="rect">
            <a:avLst/>
          </a:prstGeom>
        </p:spPr>
      </p:pic>
      <p:pic>
        <p:nvPicPr>
          <p:cNvPr id="2097183" name="Picture 209718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9144000" cy="58322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0486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5" name="Content Placeholder 104863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4" name="Picture 209718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449" y="1852042"/>
            <a:ext cx="9027101" cy="240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04859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98CC00"/>
                </a:solidFill>
              </a:rPr>
              <a:t>Agenda</a:t>
            </a:r>
          </a:p>
        </p:txBody>
      </p:sp>
      <p:sp>
        <p:nvSpPr>
          <p:cNvPr id="1048601" name="Content Placeholder 1048600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78854"/>
          </a:xfrm>
        </p:spPr>
        <p:txBody>
          <a:bodyPr/>
          <a:lstStyle/>
          <a:p>
            <a:r>
              <a:rPr lang="en-US">
                <a:solidFill>
                  <a:srgbClr val="3399FF"/>
                </a:solidFill>
              </a:rPr>
              <a:t>Dependency Injection</a:t>
            </a:r>
          </a:p>
          <a:p>
            <a:endParaRPr lang="en-US">
              <a:solidFill>
                <a:srgbClr val="3399FF"/>
              </a:solidFill>
            </a:endParaRPr>
          </a:p>
          <a:p>
            <a:r>
              <a:rPr lang="en-US">
                <a:solidFill>
                  <a:srgbClr val="3399FF"/>
                </a:solidFill>
              </a:rPr>
              <a:t>Spring AOP</a:t>
            </a:r>
          </a:p>
          <a:p>
            <a:endParaRPr lang="en-US">
              <a:solidFill>
                <a:srgbClr val="3399FF"/>
              </a:solidFill>
            </a:endParaRPr>
          </a:p>
          <a:p>
            <a:r>
              <a:rPr lang="en-US">
                <a:solidFill>
                  <a:srgbClr val="3399FF"/>
                </a:solidFill>
              </a:rPr>
              <a:t>Reading values from Property Files</a:t>
            </a:r>
          </a:p>
          <a:p>
            <a:endParaRPr lang="en-US">
              <a:solidFill>
                <a:srgbClr val="3399FF"/>
              </a:solidFill>
            </a:endParaRPr>
          </a:p>
          <a:p>
            <a:r>
              <a:rPr lang="en-US">
                <a:solidFill>
                  <a:srgbClr val="3399FF"/>
                </a:solidFill>
              </a:rPr>
              <a:t>Spring JDBC and Transactions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0486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7" name="Content Placeholder 10486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5" name="Picture 209718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953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0486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9" name="Content Placeholder 10486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6" name="Picture 209718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283"/>
            <a:ext cx="9144000" cy="20033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0486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1" name="Content Placeholder 10486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2" name="TextBox 1048641"/>
          <p:cNvSpPr txBox="1"/>
          <p:nvPr/>
        </p:nvSpPr>
        <p:spPr>
          <a:xfrm>
            <a:off x="2572000" y="3219450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800">
              <a:solidFill>
                <a:srgbClr val="000000"/>
              </a:solidFill>
            </a:endParaRPr>
          </a:p>
        </p:txBody>
      </p:sp>
      <p:pic>
        <p:nvPicPr>
          <p:cNvPr id="2097187" name="Picture 209718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38" y="28518"/>
            <a:ext cx="5494193" cy="999389"/>
          </a:xfrm>
          <a:prstGeom prst="rect">
            <a:avLst/>
          </a:prstGeom>
        </p:spPr>
      </p:pic>
      <p:pic>
        <p:nvPicPr>
          <p:cNvPr id="2097188" name="Picture 209718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58653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0486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4" name="Content Placeholder 10486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9" name="Picture 209718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-114252"/>
            <a:ext cx="7637318" cy="1142159"/>
          </a:xfrm>
          <a:prstGeom prst="rect">
            <a:avLst/>
          </a:prstGeom>
        </p:spPr>
      </p:pic>
      <p:pic>
        <p:nvPicPr>
          <p:cNvPr id="2097190" name="Picture 209718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655"/>
            <a:ext cx="9144000" cy="59485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0486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6" name="Content Placeholder 10486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1" name="Picture 209719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1674" y="15539"/>
            <a:ext cx="6793057" cy="1012368"/>
          </a:xfrm>
          <a:prstGeom prst="rect">
            <a:avLst/>
          </a:prstGeom>
        </p:spPr>
      </p:pic>
      <p:pic>
        <p:nvPicPr>
          <p:cNvPr id="2097192" name="Picture 209719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90322" y="1027906"/>
            <a:ext cx="9657051" cy="56508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0486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8" name="Content Placeholder 104864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3" name="Picture 209719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77" y="0"/>
            <a:ext cx="5831898" cy="1077263"/>
          </a:xfrm>
          <a:prstGeom prst="rect">
            <a:avLst/>
          </a:prstGeom>
        </p:spPr>
      </p:pic>
      <p:pic>
        <p:nvPicPr>
          <p:cNvPr id="2097194" name="Picture 209719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310787" y="1091741"/>
            <a:ext cx="9454787" cy="58191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0486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0" name="Content Placeholder 104864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5" name="Picture 209719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4" y="0"/>
            <a:ext cx="7780192" cy="1155138"/>
          </a:xfrm>
          <a:prstGeom prst="rect">
            <a:avLst/>
          </a:prstGeom>
        </p:spPr>
      </p:pic>
      <p:pic>
        <p:nvPicPr>
          <p:cNvPr id="2097196" name="Picture 209719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137"/>
            <a:ext cx="9144000" cy="56114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0486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Content Placeholder 10486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7" name="Picture 209719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9144000" cy="48593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0486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4" name="Content Placeholder 104865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8" name="Picture 209719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5" y="-179147"/>
            <a:ext cx="8052954" cy="1207054"/>
          </a:xfrm>
          <a:prstGeom prst="rect">
            <a:avLst/>
          </a:prstGeom>
        </p:spPr>
      </p:pic>
      <p:pic>
        <p:nvPicPr>
          <p:cNvPr id="2097199" name="Picture 209719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171"/>
            <a:ext cx="9144000" cy="59431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0486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6" name="Content Placeholder 104865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00" name="Picture 209719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14" y="0"/>
            <a:ext cx="5520170" cy="1025347"/>
          </a:xfrm>
          <a:prstGeom prst="rect">
            <a:avLst/>
          </a:prstGeom>
        </p:spPr>
      </p:pic>
      <p:pic>
        <p:nvPicPr>
          <p:cNvPr id="2097201" name="Picture 209720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5921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04860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3" name="Content Placeholder 104860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113"/>
            <a:ext cx="9144000" cy="21617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0486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8" name="Content Placeholder 10486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02" name="Picture 209720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95" y="0"/>
            <a:ext cx="5520170" cy="1025347"/>
          </a:xfrm>
          <a:prstGeom prst="rect">
            <a:avLst/>
          </a:prstGeom>
        </p:spPr>
      </p:pic>
      <p:pic>
        <p:nvPicPr>
          <p:cNvPr id="2097203" name="Picture 209720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966"/>
            <a:ext cx="9144000" cy="59934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0486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9900"/>
                </a:solidFill>
              </a:rPr>
              <a:t>Using BeanFactory</a:t>
            </a:r>
          </a:p>
        </p:txBody>
      </p:sp>
      <p:sp>
        <p:nvSpPr>
          <p:cNvPr id="1048660" name="Content Placeholder 10486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04" name="Picture 209720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464"/>
            <a:ext cx="9144000" cy="2126348"/>
          </a:xfrm>
          <a:prstGeom prst="rect">
            <a:avLst/>
          </a:prstGeom>
        </p:spPr>
      </p:pic>
      <p:pic>
        <p:nvPicPr>
          <p:cNvPr id="2097205" name="Picture 209720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39" y="3131697"/>
            <a:ext cx="5856192" cy="6295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048660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FF9900"/>
                </a:solidFill>
              </a:rPr>
              <a:t>Using ApplicationContext</a:t>
            </a:r>
          </a:p>
        </p:txBody>
      </p:sp>
      <p:sp>
        <p:nvSpPr>
          <p:cNvPr id="1048662" name="Content Placeholder 10486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06" name="Picture 209720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721"/>
            <a:ext cx="9144000" cy="24355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0486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4" name="Content Placeholder 104866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07" name="Picture 209720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41" y="0"/>
            <a:ext cx="6039716" cy="1220033"/>
          </a:xfrm>
          <a:prstGeom prst="rect">
            <a:avLst/>
          </a:prstGeom>
        </p:spPr>
      </p:pic>
      <p:pic>
        <p:nvPicPr>
          <p:cNvPr id="2097208" name="Picture 20972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7" y="905455"/>
            <a:ext cx="8247783" cy="1203012"/>
          </a:xfrm>
          <a:prstGeom prst="rect">
            <a:avLst/>
          </a:prstGeom>
        </p:spPr>
      </p:pic>
      <p:pic>
        <p:nvPicPr>
          <p:cNvPr id="2097209" name="Picture 209720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67" y="1937945"/>
            <a:ext cx="8656926" cy="1188024"/>
          </a:xfrm>
          <a:prstGeom prst="rect">
            <a:avLst/>
          </a:prstGeom>
        </p:spPr>
      </p:pic>
      <p:pic>
        <p:nvPicPr>
          <p:cNvPr id="2097210" name="Picture 209720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7567" y="2712596"/>
            <a:ext cx="9364806" cy="1090242"/>
          </a:xfrm>
          <a:prstGeom prst="rect">
            <a:avLst/>
          </a:prstGeom>
        </p:spPr>
      </p:pic>
      <p:pic>
        <p:nvPicPr>
          <p:cNvPr id="2097211" name="Picture 20972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7567" y="3658281"/>
            <a:ext cx="8603073" cy="1635364"/>
          </a:xfrm>
          <a:prstGeom prst="rect">
            <a:avLst/>
          </a:prstGeom>
        </p:spPr>
      </p:pic>
      <p:pic>
        <p:nvPicPr>
          <p:cNvPr id="2097212" name="Picture 20972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7" y="4974472"/>
            <a:ext cx="8429625" cy="12548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048664"/>
          <p:cNvSpPr>
            <a:spLocks noGrp="1"/>
          </p:cNvSpPr>
          <p:nvPr>
            <p:ph type="ctrTitle"/>
          </p:nvPr>
        </p:nvSpPr>
        <p:spPr>
          <a:xfrm>
            <a:off x="685799" y="-254527"/>
            <a:ext cx="7772400" cy="1167566"/>
          </a:xfrm>
        </p:spPr>
        <p:txBody>
          <a:bodyPr/>
          <a:lstStyle/>
          <a:p>
            <a:r>
              <a:rPr lang="en-US" sz="3500"/>
              <a:t> HelloWorld.java</a:t>
            </a:r>
          </a:p>
        </p:txBody>
      </p:sp>
      <p:sp>
        <p:nvSpPr>
          <p:cNvPr id="1048666" name="Subtitle 1048665"/>
          <p:cNvSpPr>
            <a:spLocks noGrp="1"/>
          </p:cNvSpPr>
          <p:nvPr>
            <p:ph type="subTitle" idx="1"/>
          </p:nvPr>
        </p:nvSpPr>
        <p:spPr>
          <a:xfrm>
            <a:off x="220251" y="1167565"/>
            <a:ext cx="8746194" cy="5886942"/>
          </a:xfrm>
        </p:spPr>
        <p:txBody>
          <a:bodyPr>
            <a:normAutofit/>
          </a:bodyPr>
          <a:lstStyle/>
          <a:p>
            <a:pPr algn="l"/>
            <a:r>
              <a:rPr lang="en-US"/>
              <a:t>package com.toot;</a:t>
            </a:r>
          </a:p>
          <a:p>
            <a:pPr algn="l"/>
            <a:r>
              <a:rPr lang="en-US"/>
              <a:t>public class HelloWorld {</a:t>
            </a:r>
          </a:p>
          <a:p>
            <a:pPr algn="l"/>
            <a:r>
              <a:rPr lang="en-US"/>
              <a:t>   private String message;</a:t>
            </a:r>
          </a:p>
          <a:p>
            <a:pPr algn="l"/>
            <a:r>
              <a:rPr lang="en-US"/>
              <a:t>   public void setMessage(String message){</a:t>
            </a:r>
          </a:p>
          <a:p>
            <a:pPr algn="l"/>
            <a:r>
              <a:rPr lang="en-US"/>
              <a:t>      this.message  = message;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   public void getMessage(){</a:t>
            </a:r>
          </a:p>
          <a:p>
            <a:pPr algn="l"/>
            <a:r>
              <a:rPr lang="en-US"/>
              <a:t>      System.out.println("Your Message : " + message);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048666"/>
          <p:cNvSpPr>
            <a:spLocks noGrp="1"/>
          </p:cNvSpPr>
          <p:nvPr>
            <p:ph type="ctrTitle"/>
          </p:nvPr>
        </p:nvSpPr>
        <p:spPr>
          <a:xfrm>
            <a:off x="685800" y="-1680516"/>
            <a:ext cx="7772400" cy="2387600"/>
          </a:xfrm>
        </p:spPr>
        <p:txBody>
          <a:bodyPr/>
          <a:lstStyle/>
          <a:p>
            <a:r>
              <a:rPr lang="en-US" sz="4600"/>
              <a:t>MainApp.java</a:t>
            </a:r>
          </a:p>
        </p:txBody>
      </p:sp>
      <p:sp>
        <p:nvSpPr>
          <p:cNvPr id="1048668" name="Subtitle 1048667"/>
          <p:cNvSpPr>
            <a:spLocks noGrp="1"/>
          </p:cNvSpPr>
          <p:nvPr>
            <p:ph type="subTitle" idx="1"/>
          </p:nvPr>
        </p:nvSpPr>
        <p:spPr>
          <a:xfrm>
            <a:off x="133780" y="1045157"/>
            <a:ext cx="8982925" cy="6369319"/>
          </a:xfrm>
        </p:spPr>
        <p:txBody>
          <a:bodyPr/>
          <a:lstStyle/>
          <a:p>
            <a:pPr algn="l"/>
            <a:r>
              <a:rPr lang="en-US"/>
              <a:t>package com.toot;</a:t>
            </a:r>
          </a:p>
          <a:p>
            <a:pPr algn="l"/>
            <a:r>
              <a:rPr lang="en-US"/>
              <a:t>import org.springframework.context.ApplicationContext;</a:t>
            </a:r>
          </a:p>
          <a:p>
            <a:pPr algn="l"/>
            <a:r>
              <a:rPr lang="en-US"/>
              <a:t>import org.springframework.context.support.ClassPathXmlApplicationContext;</a:t>
            </a:r>
          </a:p>
          <a:p>
            <a:pPr algn="l"/>
            <a:endParaRPr lang="en-US"/>
          </a:p>
          <a:p>
            <a:pPr algn="l"/>
            <a:r>
              <a:rPr lang="en-US"/>
              <a:t>public class MainApp {</a:t>
            </a:r>
          </a:p>
          <a:p>
            <a:pPr algn="l"/>
            <a:r>
              <a:rPr lang="en-US"/>
              <a:t>   public static void main(String[] args) {</a:t>
            </a:r>
          </a:p>
          <a:p>
            <a:pPr algn="l"/>
            <a:r>
              <a:rPr lang="en-US"/>
              <a:t>      ApplicationContext context = new ClassPathXmlApplicationContext("Beans.xml");</a:t>
            </a:r>
          </a:p>
          <a:p>
            <a:pPr algn="l"/>
            <a:r>
              <a:rPr lang="en-US"/>
              <a:t>      HelloWorld obj = (HelloWorld) context.getBean("helloWorld");</a:t>
            </a:r>
          </a:p>
          <a:p>
            <a:pPr algn="l"/>
            <a:r>
              <a:rPr lang="en-US"/>
              <a:t>      obj.getMessage();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048668"/>
          <p:cNvSpPr>
            <a:spLocks noGrp="1"/>
          </p:cNvSpPr>
          <p:nvPr>
            <p:ph type="ctrTitle"/>
          </p:nvPr>
        </p:nvSpPr>
        <p:spPr>
          <a:xfrm>
            <a:off x="387060" y="-1623980"/>
            <a:ext cx="7772400" cy="2387600"/>
          </a:xfrm>
        </p:spPr>
        <p:txBody>
          <a:bodyPr/>
          <a:lstStyle/>
          <a:p>
            <a:r>
              <a:rPr lang="en-US" sz="4000"/>
              <a:t>Beans.xml</a:t>
            </a:r>
            <a:endParaRPr lang="en-US"/>
          </a:p>
        </p:txBody>
      </p:sp>
      <p:sp>
        <p:nvSpPr>
          <p:cNvPr id="1048670" name="Subtitle 1048669"/>
          <p:cNvSpPr>
            <a:spLocks noGrp="1"/>
          </p:cNvSpPr>
          <p:nvPr>
            <p:ph type="subTitle" idx="1"/>
          </p:nvPr>
        </p:nvSpPr>
        <p:spPr>
          <a:xfrm>
            <a:off x="-96008" y="1038667"/>
            <a:ext cx="9252995" cy="6874293"/>
          </a:xfrm>
        </p:spPr>
        <p:txBody>
          <a:bodyPr>
            <a:normAutofit/>
          </a:bodyPr>
          <a:lstStyle/>
          <a:p>
            <a:pPr algn="l"/>
            <a:r>
              <a:rPr lang="en-US"/>
              <a:t>&lt;?xml version = "1.0" encoding = "UTF-8"?&gt;</a:t>
            </a:r>
          </a:p>
          <a:p>
            <a:pPr algn="l"/>
            <a:r>
              <a:rPr lang="en-US"/>
              <a:t>&lt;beans xmlns = "http://www.springframework.org/schema/beans"</a:t>
            </a:r>
          </a:p>
          <a:p>
            <a:pPr algn="l"/>
            <a:r>
              <a:rPr lang="en-US"/>
              <a:t>   xmlns:xsi = "http://www.w3.org/2001/XMLSchema-instance"</a:t>
            </a:r>
          </a:p>
          <a:p>
            <a:pPr algn="l"/>
            <a:r>
              <a:rPr lang="en-US"/>
              <a:t>   xsi:schemaLocation = "http://www.springframework.org/schema/beans</a:t>
            </a:r>
          </a:p>
          <a:p>
            <a:pPr algn="l"/>
            <a:r>
              <a:rPr lang="en-US"/>
              <a:t>   http://www.springframework.org/schema/beans/spring-beans-3.0.xsd"&gt;</a:t>
            </a:r>
          </a:p>
          <a:p>
            <a:pPr algn="l"/>
            <a:r>
              <a:rPr lang="en-US"/>
              <a:t>   &lt;bean id = "helloWorld" class = "com.toot.HelloWorld"&gt;</a:t>
            </a:r>
          </a:p>
          <a:p>
            <a:pPr algn="l"/>
            <a:r>
              <a:rPr lang="en-US"/>
              <a:t>      &lt;property name = "message" value = "Hello World!"/&gt;</a:t>
            </a:r>
          </a:p>
          <a:p>
            <a:pPr algn="l"/>
            <a:r>
              <a:rPr lang="en-US"/>
              <a:t>   &lt;/bean&gt;</a:t>
            </a:r>
          </a:p>
          <a:p>
            <a:pPr algn="l"/>
            <a:r>
              <a:rPr lang="en-US"/>
              <a:t>&lt;/beans&gt;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048670"/>
          <p:cNvSpPr>
            <a:spLocks noGrp="1"/>
          </p:cNvSpPr>
          <p:nvPr>
            <p:ph type="title"/>
          </p:nvPr>
        </p:nvSpPr>
        <p:spPr>
          <a:xfrm>
            <a:off x="290943" y="1592186"/>
            <a:ext cx="8628916" cy="3910284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Output: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Your Message : Hello World!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0486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3" name="Content Placeholder 104867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13" name="Picture 20972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3796" y="0"/>
            <a:ext cx="9144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1048673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Dependency Injection</a:t>
            </a:r>
          </a:p>
        </p:txBody>
      </p:sp>
      <p:sp>
        <p:nvSpPr>
          <p:cNvPr id="1048675" name="Content Placeholder 1048674"/>
          <p:cNvSpPr>
            <a:spLocks noGrp="1"/>
          </p:cNvSpPr>
          <p:nvPr>
            <p:ph idx="1"/>
          </p:nvPr>
        </p:nvSpPr>
        <p:spPr>
          <a:xfrm>
            <a:off x="472785" y="1253329"/>
            <a:ext cx="8730962" cy="5908827"/>
          </a:xfrm>
        </p:spPr>
        <p:txBody>
          <a:bodyPr/>
          <a:lstStyle/>
          <a:p>
            <a:r>
              <a:rPr lang="en-US">
                <a:solidFill>
                  <a:srgbClr val="98CC00"/>
                </a:solidFill>
              </a:rPr>
              <a:t>Setter Injection</a:t>
            </a:r>
          </a:p>
          <a:p>
            <a:endParaRPr lang="en-US">
              <a:solidFill>
                <a:srgbClr val="98CC00"/>
              </a:solidFill>
            </a:endParaRPr>
          </a:p>
          <a:p>
            <a:r>
              <a:rPr lang="en-US">
                <a:solidFill>
                  <a:srgbClr val="98CC00"/>
                </a:solidFill>
              </a:rPr>
              <a:t>Constructor Injection</a:t>
            </a:r>
          </a:p>
          <a:p>
            <a:endParaRPr lang="en-US">
              <a:solidFill>
                <a:srgbClr val="98CC00"/>
              </a:solidFill>
            </a:endParaRPr>
          </a:p>
          <a:p>
            <a:r>
              <a:rPr lang="en-US">
                <a:solidFill>
                  <a:srgbClr val="98CC00"/>
                </a:solidFill>
              </a:rPr>
              <a:t>Autowiring</a:t>
            </a:r>
          </a:p>
          <a:p>
            <a:endParaRPr lang="en-US">
              <a:solidFill>
                <a:srgbClr val="98CC00"/>
              </a:solidFill>
            </a:endParaRPr>
          </a:p>
          <a:p>
            <a:r>
              <a:rPr lang="en-US">
                <a:solidFill>
                  <a:srgbClr val="98CC00"/>
                </a:solidFill>
              </a:rPr>
              <a:t>Injecting Collections</a:t>
            </a:r>
          </a:p>
          <a:p>
            <a:endParaRPr lang="en-US">
              <a:solidFill>
                <a:srgbClr val="98CC00"/>
              </a:solidFill>
            </a:endParaRPr>
          </a:p>
          <a:p>
            <a:r>
              <a:rPr lang="en-US">
                <a:solidFill>
                  <a:srgbClr val="98CC00"/>
                </a:solidFill>
              </a:rPr>
              <a:t>Inner Beans</a:t>
            </a:r>
          </a:p>
          <a:p>
            <a:endParaRPr lang="en-US">
              <a:solidFill>
                <a:srgbClr val="98CC00"/>
              </a:solidFill>
            </a:endParaRPr>
          </a:p>
          <a:p>
            <a:r>
              <a:rPr lang="en-US">
                <a:solidFill>
                  <a:srgbClr val="98CC00"/>
                </a:solidFill>
              </a:rPr>
              <a:t>Inheritance, Interfaces, Scope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0486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5" name="Content Placeholder 104860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7224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048675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b="1">
                <a:solidFill>
                  <a:srgbClr val="FF9900"/>
                </a:solidFill>
              </a:rPr>
              <a:t>Dependency Injection in Spring</a:t>
            </a:r>
          </a:p>
        </p:txBody>
      </p:sp>
      <p:sp>
        <p:nvSpPr>
          <p:cNvPr id="1048677" name="Content Placeholder 1048676"/>
          <p:cNvSpPr>
            <a:spLocks noGrp="1"/>
          </p:cNvSpPr>
          <p:nvPr>
            <p:ph idx="1"/>
          </p:nvPr>
        </p:nvSpPr>
        <p:spPr>
          <a:xfrm>
            <a:off x="110992" y="1325563"/>
            <a:ext cx="8912483" cy="5627003"/>
          </a:xfrm>
        </p:spPr>
        <p:txBody>
          <a:bodyPr>
            <a:normAutofit fontScale="96429"/>
          </a:bodyPr>
          <a:lstStyle/>
          <a:p>
            <a:r>
              <a:rPr lang="en-US"/>
              <a:t>Dependency Injection (DI) is a design pattern that removes the dependency from the programming code so that it can be easy to manage and test the application. </a:t>
            </a:r>
          </a:p>
          <a:p>
            <a:r>
              <a:rPr lang="en-US"/>
              <a:t>Dependency Injection makes our programming code loosely coupled.</a:t>
            </a:r>
          </a:p>
          <a:p>
            <a:r>
              <a:rPr lang="en-US"/>
              <a:t> There are mainly two problems of dependency lookup.</a:t>
            </a:r>
          </a:p>
          <a:p>
            <a:r>
              <a:rPr lang="en-US" b="1">
                <a:solidFill>
                  <a:srgbClr val="3399FF"/>
                </a:solidFill>
              </a:rPr>
              <a:t>tight coupling</a:t>
            </a:r>
            <a:r>
              <a:rPr lang="en-US"/>
              <a:t> The dependency lookup approach makes the code tightly coupled. If resource is changed, we need to perform a lot of modification in the code.</a:t>
            </a:r>
          </a:p>
          <a:p>
            <a:r>
              <a:rPr lang="en-US" b="1">
                <a:solidFill>
                  <a:srgbClr val="3399FF"/>
                </a:solidFill>
              </a:rPr>
              <a:t>Not easy for testing</a:t>
            </a:r>
            <a:r>
              <a:rPr lang="en-US"/>
              <a:t> This approach creates a lot of problems while testing the application especially in black box testing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0486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9" name="Content Placeholder 104867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14" name="Picture 20972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7"/>
            <a:ext cx="9144000" cy="5933263"/>
          </a:xfrm>
          <a:prstGeom prst="rect">
            <a:avLst/>
          </a:prstGeom>
        </p:spPr>
      </p:pic>
      <p:pic>
        <p:nvPicPr>
          <p:cNvPr id="2097215" name="Picture 209721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3" y="0"/>
            <a:ext cx="7598352" cy="11291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04867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9900"/>
                </a:solidFill>
              </a:rPr>
              <a:t>Two ways to perform Dependency Injection in Spring framework</a:t>
            </a:r>
          </a:p>
        </p:txBody>
      </p:sp>
      <p:sp>
        <p:nvSpPr>
          <p:cNvPr id="1048681" name="Content Placeholder 1048680"/>
          <p:cNvSpPr>
            <a:spLocks noGrp="1"/>
          </p:cNvSpPr>
          <p:nvPr>
            <p:ph idx="1"/>
          </p:nvPr>
        </p:nvSpPr>
        <p:spPr>
          <a:xfrm>
            <a:off x="397202" y="2850973"/>
            <a:ext cx="7886700" cy="4351338"/>
          </a:xfrm>
        </p:spPr>
        <p:txBody>
          <a:bodyPr/>
          <a:lstStyle/>
          <a:p>
            <a:pPr algn="ctr"/>
            <a:r>
              <a:rPr lang="en-US"/>
              <a:t>By Constructor</a:t>
            </a:r>
          </a:p>
          <a:p>
            <a:pPr algn="ctr"/>
            <a:endParaRPr lang="en-US"/>
          </a:p>
          <a:p>
            <a:pPr algn="ctr"/>
            <a:r>
              <a:rPr lang="en-US"/>
              <a:t>By Setter method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0486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3" name="Content Placeholder 104868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16" name="Picture 20972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9144000" cy="455340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048743"/>
          <p:cNvSpPr>
            <a:spLocks noGrp="1"/>
          </p:cNvSpPr>
          <p:nvPr>
            <p:ph type="title"/>
          </p:nvPr>
        </p:nvSpPr>
        <p:spPr>
          <a:xfrm>
            <a:off x="628649" y="-219870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Autowiring in Spring</a:t>
            </a:r>
          </a:p>
        </p:txBody>
      </p:sp>
      <p:sp>
        <p:nvSpPr>
          <p:cNvPr id="1048745" name="Content Placeholder 1048744"/>
          <p:cNvSpPr>
            <a:spLocks noGrp="1"/>
          </p:cNvSpPr>
          <p:nvPr>
            <p:ph idx="1"/>
          </p:nvPr>
        </p:nvSpPr>
        <p:spPr>
          <a:xfrm>
            <a:off x="0" y="843150"/>
            <a:ext cx="8756939" cy="5997580"/>
          </a:xfrm>
        </p:spPr>
        <p:txBody>
          <a:bodyPr>
            <a:normAutofit fontScale="92857"/>
          </a:bodyPr>
          <a:lstStyle/>
          <a:p>
            <a:r>
              <a:rPr lang="en-US"/>
              <a:t>Autowiring feature of spring framework enables you to inject the object dependency implicitly.</a:t>
            </a:r>
          </a:p>
          <a:p>
            <a:endParaRPr lang="en-US"/>
          </a:p>
          <a:p>
            <a:r>
              <a:rPr lang="en-US"/>
              <a:t> It internally uses setter or constructor injection.</a:t>
            </a:r>
          </a:p>
          <a:p>
            <a:endParaRPr lang="en-US"/>
          </a:p>
          <a:p>
            <a:r>
              <a:rPr lang="en-US"/>
              <a:t>Autowiring can't be used to inject primitive and string values. It works with reference only.</a:t>
            </a:r>
          </a:p>
          <a:p>
            <a:endParaRPr lang="en-US"/>
          </a:p>
          <a:p>
            <a:r>
              <a:rPr lang="en-US"/>
              <a:t>Advantage-It requires the less code because we don't need to write the code to inject the dependency explicitly.</a:t>
            </a:r>
          </a:p>
          <a:p>
            <a:endParaRPr lang="en-US"/>
          </a:p>
          <a:p>
            <a:r>
              <a:rPr lang="en-US"/>
              <a:t>Disadvantage-No control of programmer.It can't be used for primitive and string values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04874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solidFill>
                  <a:srgbClr val="3399FF"/>
                </a:solidFill>
              </a:rPr>
              <a:t>Autowiring Modes</a:t>
            </a:r>
            <a:endParaRPr lang="en-US"/>
          </a:p>
        </p:txBody>
      </p:sp>
      <p:sp>
        <p:nvSpPr>
          <p:cNvPr id="1048751" name="Subtitle 104875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048745"/>
          <p:cNvSpPr>
            <a:spLocks noGrp="1"/>
          </p:cNvSpPr>
          <p:nvPr>
            <p:ph type="title"/>
          </p:nvPr>
        </p:nvSpPr>
        <p:spPr>
          <a:xfrm>
            <a:off x="628649" y="-264495"/>
            <a:ext cx="7886700" cy="1325563"/>
          </a:xfrm>
        </p:spPr>
        <p:txBody>
          <a:bodyPr/>
          <a:lstStyle/>
          <a:p>
            <a:pPr algn="ctr"/>
            <a:endParaRPr lang="en-US" b="1">
              <a:solidFill>
                <a:srgbClr val="3399FF"/>
              </a:solidFill>
            </a:endParaRPr>
          </a:p>
        </p:txBody>
      </p:sp>
      <p:sp>
        <p:nvSpPr>
          <p:cNvPr id="1048747" name="Content Placeholder 1048746"/>
          <p:cNvSpPr>
            <a:spLocks noGrp="1"/>
          </p:cNvSpPr>
          <p:nvPr>
            <p:ph idx="1"/>
          </p:nvPr>
        </p:nvSpPr>
        <p:spPr>
          <a:xfrm>
            <a:off x="169477" y="709423"/>
            <a:ext cx="8813124" cy="6080815"/>
          </a:xfrm>
        </p:spPr>
        <p:txBody>
          <a:bodyPr/>
          <a:lstStyle/>
          <a:p>
            <a:endParaRPr lang="en-US"/>
          </a:p>
        </p:txBody>
      </p:sp>
      <p:pic>
        <p:nvPicPr>
          <p:cNvPr id="2097220" name="Picture 209721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4" y="0"/>
            <a:ext cx="70068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Title 10487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9" name="Content Placeholder 10487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21" name="Picture 209722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02" y="0"/>
            <a:ext cx="92518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048751"/>
          <p:cNvSpPr>
            <a:spLocks noGrp="1"/>
          </p:cNvSpPr>
          <p:nvPr>
            <p:ph type="title"/>
          </p:nvPr>
        </p:nvSpPr>
        <p:spPr>
          <a:xfrm>
            <a:off x="628650" y="-205787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byName autowiring mode</a:t>
            </a:r>
          </a:p>
        </p:txBody>
      </p:sp>
      <p:sp>
        <p:nvSpPr>
          <p:cNvPr id="1048753" name="Content Placeholder 1048752"/>
          <p:cNvSpPr>
            <a:spLocks noGrp="1"/>
          </p:cNvSpPr>
          <p:nvPr>
            <p:ph idx="1"/>
          </p:nvPr>
        </p:nvSpPr>
        <p:spPr>
          <a:xfrm>
            <a:off x="116897" y="1119775"/>
            <a:ext cx="9177461" cy="6181388"/>
          </a:xfrm>
        </p:spPr>
        <p:txBody>
          <a:bodyPr/>
          <a:lstStyle/>
          <a:p>
            <a:r>
              <a:rPr lang="en-US"/>
              <a:t>In case of byName autowiring mode, bean id and reference name must be same.</a:t>
            </a:r>
          </a:p>
          <a:p>
            <a:r>
              <a:rPr lang="en-US"/>
              <a:t>It internally uses setter injection.</a:t>
            </a:r>
          </a:p>
        </p:txBody>
      </p:sp>
      <p:pic>
        <p:nvPicPr>
          <p:cNvPr id="2097222" name="Picture 20972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7" y="3429000"/>
            <a:ext cx="8910205" cy="27385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Title 1048753"/>
          <p:cNvSpPr>
            <a:spLocks noGrp="1"/>
          </p:cNvSpPr>
          <p:nvPr>
            <p:ph type="title"/>
          </p:nvPr>
        </p:nvSpPr>
        <p:spPr>
          <a:xfrm>
            <a:off x="628648" y="0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byType autowiring mode</a:t>
            </a:r>
          </a:p>
        </p:txBody>
      </p:sp>
      <p:sp>
        <p:nvSpPr>
          <p:cNvPr id="1048755" name="Content Placeholder 1048754"/>
          <p:cNvSpPr>
            <a:spLocks noGrp="1"/>
          </p:cNvSpPr>
          <p:nvPr>
            <p:ph idx="1"/>
          </p:nvPr>
        </p:nvSpPr>
        <p:spPr>
          <a:xfrm>
            <a:off x="175344" y="1699747"/>
            <a:ext cx="8759249" cy="5688183"/>
          </a:xfrm>
        </p:spPr>
        <p:txBody>
          <a:bodyPr/>
          <a:lstStyle/>
          <a:p>
            <a:r>
              <a:rPr lang="en-US"/>
              <a:t>In case of byType autowiring mode, bean id and reference name may be different. But there must be only one bean of a type.</a:t>
            </a:r>
          </a:p>
          <a:p>
            <a:r>
              <a:rPr lang="en-US"/>
              <a:t>It internally uses setter injection.</a:t>
            </a:r>
          </a:p>
          <a:p>
            <a:endParaRPr lang="en-US"/>
          </a:p>
        </p:txBody>
      </p:sp>
      <p:pic>
        <p:nvPicPr>
          <p:cNvPr id="2097223" name="Picture 209722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5" y="3643155"/>
            <a:ext cx="8793307" cy="2634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0486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7" name="Content Placeholder 104860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43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Title 1048755"/>
          <p:cNvSpPr>
            <a:spLocks noGrp="1"/>
          </p:cNvSpPr>
          <p:nvPr>
            <p:ph type="title"/>
          </p:nvPr>
        </p:nvSpPr>
        <p:spPr>
          <a:xfrm>
            <a:off x="628650" y="-202917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constructor autowiring mode</a:t>
            </a:r>
          </a:p>
        </p:txBody>
      </p:sp>
      <p:sp>
        <p:nvSpPr>
          <p:cNvPr id="1048757" name="Content Placeholder 1048756"/>
          <p:cNvSpPr>
            <a:spLocks noGrp="1"/>
          </p:cNvSpPr>
          <p:nvPr>
            <p:ph idx="1"/>
          </p:nvPr>
        </p:nvSpPr>
        <p:spPr>
          <a:xfrm>
            <a:off x="206518" y="839214"/>
            <a:ext cx="8782916" cy="5480518"/>
          </a:xfrm>
        </p:spPr>
        <p:txBody>
          <a:bodyPr/>
          <a:lstStyle/>
          <a:p>
            <a:r>
              <a:rPr lang="en-US"/>
              <a:t>In case of constructor autowiring mode, spring container injects the dependency by highest parameterized constructor.</a:t>
            </a:r>
          </a:p>
          <a:p>
            <a:r>
              <a:rPr lang="en-US"/>
              <a:t>If you have 3 constructors in a class, zero-arg, one-arg and two-arg then injection will be performed by calling the two-arg constructor.</a:t>
            </a:r>
          </a:p>
        </p:txBody>
      </p:sp>
      <p:pic>
        <p:nvPicPr>
          <p:cNvPr id="2097224" name="Picture 209722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0694" y="3429000"/>
            <a:ext cx="9066068" cy="284241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1048757"/>
          <p:cNvSpPr>
            <a:spLocks noGrp="1"/>
          </p:cNvSpPr>
          <p:nvPr>
            <p:ph type="title"/>
          </p:nvPr>
        </p:nvSpPr>
        <p:spPr>
          <a:xfrm>
            <a:off x="628650" y="-212046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 no autowiring mode</a:t>
            </a:r>
          </a:p>
        </p:txBody>
      </p:sp>
      <p:sp>
        <p:nvSpPr>
          <p:cNvPr id="1048759" name="Content Placeholder 1048758"/>
          <p:cNvSpPr>
            <a:spLocks noGrp="1"/>
          </p:cNvSpPr>
          <p:nvPr>
            <p:ph idx="1"/>
          </p:nvPr>
        </p:nvSpPr>
        <p:spPr>
          <a:xfrm>
            <a:off x="318222" y="1533595"/>
            <a:ext cx="8750445" cy="5662225"/>
          </a:xfrm>
        </p:spPr>
        <p:txBody>
          <a:bodyPr/>
          <a:lstStyle/>
          <a:p>
            <a:r>
              <a:rPr lang="en-US"/>
              <a:t>In case of no autowiring mode, spring container doesn't inject the dependency by autowiring</a:t>
            </a:r>
          </a:p>
        </p:txBody>
      </p:sp>
      <p:pic>
        <p:nvPicPr>
          <p:cNvPr id="2097225" name="Picture 209722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" y="2441430"/>
            <a:ext cx="8507556" cy="28164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0486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5" name="Content Placeholder 104868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17" name="Picture 20972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0725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048685"/>
          <p:cNvSpPr>
            <a:spLocks noGrp="1"/>
          </p:cNvSpPr>
          <p:nvPr>
            <p:ph type="title"/>
          </p:nvPr>
        </p:nvSpPr>
        <p:spPr>
          <a:xfrm>
            <a:off x="856452" y="493206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Spring AOP</a:t>
            </a:r>
          </a:p>
        </p:txBody>
      </p:sp>
      <p:sp>
        <p:nvSpPr>
          <p:cNvPr id="1048687" name="Content Placeholder 1048686"/>
          <p:cNvSpPr>
            <a:spLocks noGrp="1"/>
          </p:cNvSpPr>
          <p:nvPr>
            <p:ph idx="1"/>
          </p:nvPr>
        </p:nvSpPr>
        <p:spPr>
          <a:xfrm>
            <a:off x="251978" y="1325562"/>
            <a:ext cx="8491174" cy="5370196"/>
          </a:xfrm>
        </p:spPr>
        <p:txBody>
          <a:bodyPr/>
          <a:lstStyle/>
          <a:p>
            <a:endParaRPr lang="en-US">
              <a:solidFill>
                <a:srgbClr val="98CC00"/>
              </a:solidFill>
            </a:endParaRPr>
          </a:p>
          <a:p>
            <a:endParaRPr lang="en-US">
              <a:solidFill>
                <a:srgbClr val="98CC00"/>
              </a:solidFill>
            </a:endParaRPr>
          </a:p>
          <a:p>
            <a:r>
              <a:rPr lang="en-US">
                <a:solidFill>
                  <a:srgbClr val="98CC00"/>
                </a:solidFill>
              </a:rPr>
              <a:t>Aspect Oriented Programming (AOP) using Spring AOP and AspectJ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Title 10487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AOP</a:t>
            </a:r>
          </a:p>
        </p:txBody>
      </p:sp>
      <p:sp>
        <p:nvSpPr>
          <p:cNvPr id="1048765" name="Content Placeholder 1048764"/>
          <p:cNvSpPr>
            <a:spLocks noGrp="1"/>
          </p:cNvSpPr>
          <p:nvPr>
            <p:ph idx="1"/>
          </p:nvPr>
        </p:nvSpPr>
        <p:spPr>
          <a:xfrm>
            <a:off x="297778" y="1825625"/>
            <a:ext cx="8613549" cy="5188489"/>
          </a:xfrm>
        </p:spPr>
        <p:txBody>
          <a:bodyPr/>
          <a:lstStyle/>
          <a:p>
            <a:r>
              <a:rPr lang="en-US"/>
              <a:t>AOP breaks the program logic into distinct parts (called concerns).</a:t>
            </a:r>
          </a:p>
          <a:p>
            <a:r>
              <a:rPr lang="en-US"/>
              <a:t> It is used to increase modularity by cross-cutting concerns.</a:t>
            </a:r>
          </a:p>
          <a:p>
            <a:r>
              <a:rPr lang="en-US"/>
              <a:t>A cross-cutting concern is a concern that can affect the whole application and should be centralized in one location in code as possible, such as transaction management, authentication, logging, security etc.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0486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9" name="Content Placeholder 104868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18" name="Picture 20972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4" y="0"/>
            <a:ext cx="8741352" cy="1310887"/>
          </a:xfrm>
          <a:prstGeom prst="rect">
            <a:avLst/>
          </a:prstGeom>
        </p:spPr>
      </p:pic>
      <p:pic>
        <p:nvPicPr>
          <p:cNvPr id="2097219" name="Picture 209721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993"/>
            <a:ext cx="9144000" cy="556192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0485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3" name="Content Placeholder 10485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0" y="0"/>
            <a:ext cx="9144000" cy="1365624"/>
          </a:xfrm>
          <a:prstGeom prst="rect">
            <a:avLst/>
          </a:prstGeom>
        </p:spPr>
      </p:pic>
      <p:pic>
        <p:nvPicPr>
          <p:cNvPr id="2097157" name="Picture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623"/>
            <a:ext cx="9144000" cy="555351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0487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7" name="Content Placeholder 104876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26" name="Picture 209722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20" y="0"/>
            <a:ext cx="51118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04876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Where use AOP?</a:t>
            </a:r>
          </a:p>
        </p:txBody>
      </p:sp>
      <p:sp>
        <p:nvSpPr>
          <p:cNvPr id="1048763" name="Content Placeholder 1048762"/>
          <p:cNvSpPr>
            <a:spLocks noGrp="1"/>
          </p:cNvSpPr>
          <p:nvPr>
            <p:ph idx="1"/>
          </p:nvPr>
        </p:nvSpPr>
        <p:spPr>
          <a:xfrm>
            <a:off x="0" y="1092865"/>
            <a:ext cx="8694187" cy="5305300"/>
          </a:xfrm>
        </p:spPr>
        <p:txBody>
          <a:bodyPr/>
          <a:lstStyle/>
          <a:p>
            <a:r>
              <a:rPr lang="en-US"/>
              <a:t>AOP is mostly used in following cases:</a:t>
            </a:r>
          </a:p>
          <a:p>
            <a:endParaRPr lang="en-US"/>
          </a:p>
          <a:p>
            <a:r>
              <a:rPr lang="en-US"/>
              <a:t>to provide declarative enterprise services such as declarative transaction management.</a:t>
            </a:r>
          </a:p>
          <a:p>
            <a:endParaRPr lang="en-US"/>
          </a:p>
          <a:p>
            <a:r>
              <a:rPr lang="en-US"/>
              <a:t>It allows users to implement custom aspects.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048767"/>
          <p:cNvSpPr>
            <a:spLocks noGrp="1"/>
          </p:cNvSpPr>
          <p:nvPr>
            <p:ph type="title"/>
          </p:nvPr>
        </p:nvSpPr>
        <p:spPr>
          <a:xfrm>
            <a:off x="862446" y="-160678"/>
            <a:ext cx="7886700" cy="1325563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3399FF"/>
                </a:solidFill>
              </a:rPr>
              <a:t>AOP Concepts and Terminology</a:t>
            </a:r>
          </a:p>
        </p:txBody>
      </p:sp>
      <p:sp>
        <p:nvSpPr>
          <p:cNvPr id="1048769" name="Content Placeholder 104876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27" name="Picture 209722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74" y="856620"/>
            <a:ext cx="4754651" cy="62729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0486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9" name="Content Placeholder 104860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9144000" cy="5845427"/>
          </a:xfrm>
          <a:prstGeom prst="rect">
            <a:avLst/>
          </a:prstGeom>
        </p:spPr>
      </p:pic>
      <p:pic>
        <p:nvPicPr>
          <p:cNvPr id="2097163" name="Picture 209716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15437" cy="118855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Content Placeholder 1048770"/>
          <p:cNvSpPr>
            <a:spLocks noGrp="1"/>
          </p:cNvSpPr>
          <p:nvPr>
            <p:ph idx="1"/>
          </p:nvPr>
        </p:nvSpPr>
        <p:spPr>
          <a:xfrm>
            <a:off x="0" y="151322"/>
            <a:ext cx="9098687" cy="6479907"/>
          </a:xfrm>
        </p:spPr>
        <p:txBody>
          <a:bodyPr>
            <a:normAutofit fontScale="92857"/>
          </a:bodyPr>
          <a:lstStyle/>
          <a:p>
            <a:r>
              <a:rPr lang="en-US" b="1">
                <a:solidFill>
                  <a:srgbClr val="FF6600"/>
                </a:solidFill>
              </a:rPr>
              <a:t>Join point</a:t>
            </a:r>
            <a:r>
              <a:rPr lang="en-US"/>
              <a:t>-Join point is any point in your program such as method execution, exception handling, field access etc. Spring supports only method execution join point.</a:t>
            </a:r>
          </a:p>
          <a:p>
            <a:endParaRPr lang="en-US"/>
          </a:p>
          <a:p>
            <a:r>
              <a:rPr lang="en-US" b="1">
                <a:solidFill>
                  <a:srgbClr val="FF6600"/>
                </a:solidFill>
              </a:rPr>
              <a:t>Advice-</a:t>
            </a:r>
            <a:r>
              <a:rPr lang="en-US"/>
              <a:t>Advice represents an action taken by an aspect at a particular join point. There are different types of advices:</a:t>
            </a:r>
            <a:endParaRPr lang="en-US" b="1">
              <a:solidFill>
                <a:srgbClr val="FF6600"/>
              </a:solidFill>
            </a:endParaRPr>
          </a:p>
          <a:p>
            <a:r>
              <a:rPr lang="en-US" b="1">
                <a:solidFill>
                  <a:srgbClr val="008000"/>
                </a:solidFill>
              </a:rPr>
              <a:t>Before Advice:</a:t>
            </a:r>
            <a:r>
              <a:rPr lang="en-US"/>
              <a:t> it executes before a join point.</a:t>
            </a:r>
          </a:p>
          <a:p>
            <a:r>
              <a:rPr lang="en-US" b="1">
                <a:solidFill>
                  <a:srgbClr val="008000"/>
                </a:solidFill>
              </a:rPr>
              <a:t>After Returning Advice</a:t>
            </a:r>
            <a:r>
              <a:rPr lang="en-US"/>
              <a:t>: it executes after a joint point completes normally.</a:t>
            </a:r>
          </a:p>
          <a:p>
            <a:r>
              <a:rPr lang="en-US" b="1">
                <a:solidFill>
                  <a:srgbClr val="008000"/>
                </a:solidFill>
              </a:rPr>
              <a:t>After Throwing Advice:</a:t>
            </a:r>
            <a:r>
              <a:rPr lang="en-US"/>
              <a:t> it executes if method exits by throwing an exception.</a:t>
            </a:r>
          </a:p>
          <a:p>
            <a:r>
              <a:rPr lang="en-US" b="1">
                <a:solidFill>
                  <a:srgbClr val="008000"/>
                </a:solidFill>
              </a:rPr>
              <a:t>After (finally) Advice</a:t>
            </a:r>
            <a:r>
              <a:rPr lang="en-US"/>
              <a:t>: it executes after a join point regardless of join point exit whether normally or exceptional return.</a:t>
            </a:r>
          </a:p>
          <a:p>
            <a:r>
              <a:rPr lang="en-US"/>
              <a:t>Around Advice: It executes before and after a join point.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Content Placeholder 1048772"/>
          <p:cNvSpPr>
            <a:spLocks noGrp="1"/>
          </p:cNvSpPr>
          <p:nvPr>
            <p:ph idx="1"/>
          </p:nvPr>
        </p:nvSpPr>
        <p:spPr>
          <a:xfrm>
            <a:off x="258475" y="203239"/>
            <a:ext cx="8314722" cy="6479907"/>
          </a:xfrm>
        </p:spPr>
        <p:txBody>
          <a:bodyPr/>
          <a:lstStyle/>
          <a:p>
            <a:r>
              <a:rPr lang="en-US" b="1">
                <a:solidFill>
                  <a:srgbClr val="F46D43"/>
                </a:solidFill>
              </a:rPr>
              <a:t>Pointcut-</a:t>
            </a:r>
            <a:r>
              <a:rPr lang="en-US"/>
              <a:t>It is an expression language of AOP that matches join points.</a:t>
            </a:r>
            <a:endParaRPr lang="en-US" b="1">
              <a:solidFill>
                <a:srgbClr val="F46D43"/>
              </a:solidFill>
            </a:endParaRPr>
          </a:p>
          <a:p>
            <a:endParaRPr lang="en-US" b="1">
              <a:solidFill>
                <a:srgbClr val="F46D43"/>
              </a:solidFill>
            </a:endParaRPr>
          </a:p>
          <a:p>
            <a:r>
              <a:rPr lang="en-US" b="1">
                <a:solidFill>
                  <a:srgbClr val="F46D43"/>
                </a:solidFill>
              </a:rPr>
              <a:t>Introduction-</a:t>
            </a:r>
            <a:r>
              <a:rPr lang="en-US" b="0">
                <a:solidFill>
                  <a:srgbClr val="000000"/>
                </a:solidFill>
              </a:rPr>
              <a:t>It means introduction of additional method and fields for a type. It allows you to introduce new interface to any advised object.</a:t>
            </a:r>
            <a:endParaRPr lang="en-US" b="1">
              <a:solidFill>
                <a:srgbClr val="F46D43"/>
              </a:solidFill>
            </a:endParaRPr>
          </a:p>
          <a:p>
            <a:endParaRPr lang="en-US" b="1">
              <a:solidFill>
                <a:srgbClr val="F46D43"/>
              </a:solidFill>
            </a:endParaRPr>
          </a:p>
          <a:p>
            <a:r>
              <a:rPr lang="en-US" b="1">
                <a:solidFill>
                  <a:srgbClr val="F46D43"/>
                </a:solidFill>
              </a:rPr>
              <a:t>Target Object-</a:t>
            </a:r>
            <a:r>
              <a:rPr lang="en-US" b="0">
                <a:solidFill>
                  <a:srgbClr val="000000"/>
                </a:solidFill>
              </a:rPr>
              <a:t>It is the object i.e. being advised by one or more aspects. It is also known as proxied object in spring because Spring AOP is implemented using runtime proxies.</a:t>
            </a:r>
            <a:endParaRPr lang="en-US" b="1">
              <a:solidFill>
                <a:srgbClr val="F46D43"/>
              </a:solidFill>
            </a:endParaRPr>
          </a:p>
          <a:p>
            <a:endParaRPr lang="en-US" b="1">
              <a:solidFill>
                <a:srgbClr val="F46D43"/>
              </a:solidFill>
            </a:endParaRPr>
          </a:p>
          <a:p>
            <a:r>
              <a:rPr lang="en-US" b="1">
                <a:solidFill>
                  <a:srgbClr val="FF6600"/>
                </a:solidFill>
              </a:rPr>
              <a:t>Aspect-</a:t>
            </a:r>
            <a:r>
              <a:rPr lang="en-US" b="0">
                <a:solidFill>
                  <a:srgbClr val="000000"/>
                </a:solidFill>
              </a:rPr>
              <a:t>It is a class that contains advices, joinpoints etc.</a:t>
            </a:r>
            <a:endParaRPr lang="en-US" b="1">
              <a:solidFill>
                <a:srgbClr val="FF6600"/>
              </a:solidFill>
            </a:endParaRPr>
          </a:p>
          <a:p>
            <a:endParaRPr lang="en-US" b="1">
              <a:solidFill>
                <a:srgbClr val="F46D43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0487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AOP Implementations</a:t>
            </a:r>
            <a:br>
              <a:rPr lang="en-US" b="1">
                <a:solidFill>
                  <a:srgbClr val="3399FF"/>
                </a:solidFill>
              </a:rPr>
            </a:br>
            <a:endParaRPr lang="en-US" b="1">
              <a:solidFill>
                <a:srgbClr val="3399FF"/>
              </a:solidFill>
            </a:endParaRPr>
          </a:p>
        </p:txBody>
      </p:sp>
      <p:sp>
        <p:nvSpPr>
          <p:cNvPr id="1048775" name="Content Placeholder 1048774"/>
          <p:cNvSpPr>
            <a:spLocks noGrp="1"/>
          </p:cNvSpPr>
          <p:nvPr>
            <p:ph idx="1"/>
          </p:nvPr>
        </p:nvSpPr>
        <p:spPr>
          <a:xfrm>
            <a:off x="336845" y="1825625"/>
            <a:ext cx="8459575" cy="4861637"/>
          </a:xfrm>
        </p:spPr>
        <p:txBody>
          <a:bodyPr/>
          <a:lstStyle/>
          <a:p>
            <a:r>
              <a:rPr lang="en-US"/>
              <a:t>AOP implementations are provided by:</a:t>
            </a:r>
          </a:p>
          <a:p>
            <a:endParaRPr lang="en-US"/>
          </a:p>
          <a:p>
            <a:r>
              <a:rPr lang="en-US"/>
              <a:t>AspectJ</a:t>
            </a:r>
          </a:p>
          <a:p>
            <a:endParaRPr lang="en-US"/>
          </a:p>
          <a:p>
            <a:r>
              <a:rPr lang="en-US"/>
              <a:t>Spring AOP</a:t>
            </a:r>
          </a:p>
          <a:p>
            <a:endParaRPr lang="en-US"/>
          </a:p>
          <a:p>
            <a:r>
              <a:rPr lang="en-US"/>
              <a:t>JBoss AOP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Title 104877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Spring AOP AspectJ</a:t>
            </a:r>
          </a:p>
        </p:txBody>
      </p:sp>
      <p:sp>
        <p:nvSpPr>
          <p:cNvPr id="1048777" name="Content Placeholder 104877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two ways to use Spring AOP AspectJ implementation:</a:t>
            </a:r>
          </a:p>
          <a:p>
            <a:endParaRPr lang="en-US"/>
          </a:p>
          <a:p>
            <a:r>
              <a:rPr lang="en-US"/>
              <a:t>By annotation: We are going to learn it here.</a:t>
            </a:r>
          </a:p>
          <a:p>
            <a:endParaRPr lang="en-US"/>
          </a:p>
          <a:p>
            <a:r>
              <a:rPr lang="en-US"/>
              <a:t>By xml configuration (schema based): We will learn it in next page.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0487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79" name="Content Placeholder 104877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28" name="Picture 209722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91" y="0"/>
            <a:ext cx="69646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Title 10487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81" name="Content Placeholder 104878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29" name="Picture 209722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6" y="0"/>
            <a:ext cx="77513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CCEE-3F3C-4D6F-A2AE-3EFD090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BE85-4797-4E3A-A92B-542C376D0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4A043-CE1E-4A87-998A-8C09399F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196"/>
            <a:ext cx="9144000" cy="41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3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Title 104878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3399FF"/>
                </a:solidFill>
              </a:rPr>
              <a:t>Spring JdbcTemplate</a:t>
            </a:r>
          </a:p>
        </p:txBody>
      </p:sp>
      <p:sp>
        <p:nvSpPr>
          <p:cNvPr id="1048783" name="Content Placeholder 1048782"/>
          <p:cNvSpPr>
            <a:spLocks noGrp="1"/>
          </p:cNvSpPr>
          <p:nvPr>
            <p:ph idx="1"/>
          </p:nvPr>
        </p:nvSpPr>
        <p:spPr>
          <a:xfrm>
            <a:off x="0" y="1253331"/>
            <a:ext cx="8658799" cy="5213582"/>
          </a:xfrm>
        </p:spPr>
        <p:txBody>
          <a:bodyPr>
            <a:normAutofit fontScale="96429"/>
          </a:bodyPr>
          <a:lstStyle/>
          <a:p>
            <a:r>
              <a:rPr lang="en-US"/>
              <a:t>Spring JdbcTemplate is a powerful mechanism to connect to the database and execute SQL queries. </a:t>
            </a:r>
          </a:p>
          <a:p>
            <a:endParaRPr lang="en-US"/>
          </a:p>
          <a:p>
            <a:r>
              <a:rPr lang="en-US"/>
              <a:t>It internally uses JDBC api, but eliminates a lot of problems of JDBC API.</a:t>
            </a:r>
          </a:p>
          <a:p>
            <a:endParaRPr lang="en-US"/>
          </a:p>
          <a:p>
            <a:r>
              <a:rPr lang="en-US" b="1">
                <a:solidFill>
                  <a:srgbClr val="FF6600"/>
                </a:solidFill>
              </a:rPr>
              <a:t>Spring Jdbc Approaches</a:t>
            </a:r>
          </a:p>
          <a:p>
            <a:r>
              <a:rPr lang="en-US"/>
              <a:t>JdbcTemplate</a:t>
            </a:r>
          </a:p>
          <a:p>
            <a:r>
              <a:rPr lang="en-US"/>
              <a:t>NamedParameterJdbcTemplate</a:t>
            </a:r>
          </a:p>
          <a:p>
            <a:r>
              <a:rPr lang="en-US"/>
              <a:t>SimpleJdbcTemplate</a:t>
            </a:r>
          </a:p>
          <a:p>
            <a:r>
              <a:rPr lang="en-US"/>
              <a:t>SimpleJdbcInsert and SimpleJdbcCall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Title 1048783"/>
          <p:cNvSpPr>
            <a:spLocks noGrp="1"/>
          </p:cNvSpPr>
          <p:nvPr>
            <p:ph type="title"/>
          </p:nvPr>
        </p:nvSpPr>
        <p:spPr>
          <a:xfrm>
            <a:off x="628650" y="-249705"/>
            <a:ext cx="78867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99FF"/>
                </a:solidFill>
              </a:rPr>
              <a:t>JdbcTemplate class</a:t>
            </a:r>
          </a:p>
        </p:txBody>
      </p:sp>
      <p:sp>
        <p:nvSpPr>
          <p:cNvPr id="1048785" name="Content Placeholder 1048784"/>
          <p:cNvSpPr>
            <a:spLocks noGrp="1"/>
          </p:cNvSpPr>
          <p:nvPr>
            <p:ph idx="1"/>
          </p:nvPr>
        </p:nvSpPr>
        <p:spPr>
          <a:xfrm>
            <a:off x="0" y="1075857"/>
            <a:ext cx="9099693" cy="5753079"/>
          </a:xfrm>
        </p:spPr>
        <p:txBody>
          <a:bodyPr/>
          <a:lstStyle/>
          <a:p>
            <a:r>
              <a:rPr lang="en-US"/>
              <a:t>It is the central class in the Spring JDBC support classes. </a:t>
            </a:r>
          </a:p>
          <a:p>
            <a:endParaRPr lang="en-US"/>
          </a:p>
          <a:p>
            <a:r>
              <a:rPr lang="en-US"/>
              <a:t>It takes care of creation and release of resources such as creating and closing of connection object etc.</a:t>
            </a:r>
          </a:p>
          <a:p>
            <a:endParaRPr lang="en-US"/>
          </a:p>
          <a:p>
            <a:r>
              <a:rPr lang="en-US"/>
              <a:t> So it will not lead to any problem if you forget to close the connection.</a:t>
            </a:r>
          </a:p>
          <a:p>
            <a:endParaRPr lang="en-US"/>
          </a:p>
          <a:p>
            <a:r>
              <a:rPr lang="en-US"/>
              <a:t>It handles the exception and provides the informative exception messages by the help of excepion classes defined in the org.springframework.dao package.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Title 10487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87" name="Content Placeholder 10487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0" name="Picture 20972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09" y="0"/>
            <a:ext cx="71440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0486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1" name="Content Placeholder 10486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5" y="83028"/>
            <a:ext cx="9442949" cy="944878"/>
          </a:xfrm>
          <a:prstGeom prst="rect">
            <a:avLst/>
          </a:prstGeom>
        </p:spPr>
      </p:pic>
      <p:pic>
        <p:nvPicPr>
          <p:cNvPr id="2097165" name="Picture 209716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5986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Title 1048787"/>
          <p:cNvSpPr>
            <a:spLocks noGrp="1"/>
          </p:cNvSpPr>
          <p:nvPr>
            <p:ph type="title"/>
          </p:nvPr>
        </p:nvSpPr>
        <p:spPr>
          <a:xfrm>
            <a:off x="628650" y="-302889"/>
            <a:ext cx="7886700" cy="1325563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3399FF"/>
                </a:solidFill>
              </a:rPr>
              <a:t>Spring - Transaction Management</a:t>
            </a:r>
          </a:p>
        </p:txBody>
      </p:sp>
      <p:sp>
        <p:nvSpPr>
          <p:cNvPr id="1048789" name="Content Placeholder 1048788"/>
          <p:cNvSpPr>
            <a:spLocks noGrp="1"/>
          </p:cNvSpPr>
          <p:nvPr>
            <p:ph idx="1"/>
          </p:nvPr>
        </p:nvSpPr>
        <p:spPr>
          <a:xfrm>
            <a:off x="0" y="761339"/>
            <a:ext cx="8970262" cy="6012660"/>
          </a:xfrm>
        </p:spPr>
        <p:txBody>
          <a:bodyPr/>
          <a:lstStyle/>
          <a:p>
            <a:r>
              <a:rPr lang="en-US"/>
              <a:t>A database transaction is a sequence of actions that are treated as a single unit of work.</a:t>
            </a:r>
          </a:p>
          <a:p>
            <a:endParaRPr lang="en-US"/>
          </a:p>
          <a:p>
            <a:r>
              <a:rPr lang="en-US"/>
              <a:t> These actions should either complete entirely or take no effect at all.</a:t>
            </a:r>
          </a:p>
          <a:p>
            <a:r>
              <a:rPr lang="en-US"/>
              <a:t> </a:t>
            </a:r>
          </a:p>
          <a:p>
            <a:r>
              <a:rPr lang="en-US"/>
              <a:t>Transaction management is an important part of RDBMS-oriented enterprise application to ensure data integrity and consistency. </a:t>
            </a:r>
          </a:p>
          <a:p>
            <a:endParaRPr lang="en-US"/>
          </a:p>
          <a:p>
            <a:r>
              <a:rPr lang="en-US"/>
              <a:t>The concept of transactions can be described with the following four key properties described as ACID −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Content Placeholder 1048790"/>
          <p:cNvSpPr>
            <a:spLocks noGrp="1"/>
          </p:cNvSpPr>
          <p:nvPr>
            <p:ph idx="1"/>
          </p:nvPr>
        </p:nvSpPr>
        <p:spPr>
          <a:xfrm>
            <a:off x="161060" y="255157"/>
            <a:ext cx="9010217" cy="6479907"/>
          </a:xfrm>
        </p:spPr>
        <p:txBody>
          <a:bodyPr>
            <a:normAutofit/>
          </a:bodyPr>
          <a:lstStyle/>
          <a:p>
            <a:r>
              <a:rPr lang="en-US"/>
              <a:t>Atomicity − A transaction should be treated as a single unit of operation, which means either the entire sequence of operations is successful or unsuccessful.</a:t>
            </a:r>
          </a:p>
          <a:p>
            <a:r>
              <a:rPr lang="en-US"/>
              <a:t>Consistency − This represents the consistency of the referential integrity of the database, unique primary keys in tables, etc.</a:t>
            </a:r>
          </a:p>
          <a:p>
            <a:r>
              <a:rPr lang="en-US"/>
              <a:t>Isolation − There may be many transaction processing with the same data set at the same time. Each transaction should be isolated from others to prevent data corruption.</a:t>
            </a:r>
          </a:p>
          <a:p>
            <a:r>
              <a:rPr lang="en-US"/>
              <a:t>Durability − Once a transaction has completed, the results of this transaction have to be made permanent and cannot be erased from the database due to system failure.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397-8DDB-43BE-BFE2-BD548845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10D4C-90F3-4CAD-8127-5D8AC14CA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92AB0-2AA2-46A5-B20B-6AAF9FE4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297"/>
            <a:ext cx="9144000" cy="57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4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Title 1048791"/>
          <p:cNvSpPr>
            <a:spLocks noGrp="1"/>
          </p:cNvSpPr>
          <p:nvPr>
            <p:ph type="title"/>
          </p:nvPr>
        </p:nvSpPr>
        <p:spPr>
          <a:xfrm>
            <a:off x="628650" y="-264360"/>
            <a:ext cx="7886700" cy="1325563"/>
          </a:xfrm>
        </p:spPr>
        <p:txBody>
          <a:bodyPr/>
          <a:lstStyle/>
          <a:p>
            <a:r>
              <a:rPr lang="en-US" sz="3700">
                <a:solidFill>
                  <a:srgbClr val="3399FF"/>
                </a:solidFill>
              </a:rPr>
              <a:t>Spring Transaction Abstractions</a:t>
            </a:r>
          </a:p>
        </p:txBody>
      </p:sp>
      <p:sp>
        <p:nvSpPr>
          <p:cNvPr id="1048793" name="Content Placeholder 1048792"/>
          <p:cNvSpPr>
            <a:spLocks noGrp="1"/>
          </p:cNvSpPr>
          <p:nvPr>
            <p:ph idx="1"/>
          </p:nvPr>
        </p:nvSpPr>
        <p:spPr>
          <a:xfrm>
            <a:off x="83314" y="847565"/>
            <a:ext cx="9060686" cy="5779037"/>
          </a:xfrm>
        </p:spPr>
        <p:txBody>
          <a:bodyPr/>
          <a:lstStyle/>
          <a:p>
            <a:r>
              <a:rPr lang="en-US"/>
              <a:t>The key to the Spring transaction abstraction is defined by the org.springframework.transaction.PlatformTransactionManager interface,</a:t>
            </a:r>
          </a:p>
        </p:txBody>
      </p:sp>
      <p:pic>
        <p:nvPicPr>
          <p:cNvPr id="2097233" name="Picture 20972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252"/>
            <a:ext cx="9144000" cy="411252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Title 10487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5" name="Content Placeholder 104879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2" name="Picture 209723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77" y="0"/>
            <a:ext cx="73577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Content Placeholder 1048796"/>
          <p:cNvSpPr>
            <a:spLocks noGrp="1"/>
          </p:cNvSpPr>
          <p:nvPr>
            <p:ph idx="1"/>
          </p:nvPr>
        </p:nvSpPr>
        <p:spPr>
          <a:xfrm>
            <a:off x="0" y="203239"/>
            <a:ext cx="9042689" cy="6443127"/>
          </a:xfrm>
        </p:spPr>
        <p:txBody>
          <a:bodyPr/>
          <a:lstStyle/>
          <a:p>
            <a:r>
              <a:rPr lang="en-US"/>
              <a:t>The TransactionDefinition is the core interface of the transaction support in Spring </a:t>
            </a:r>
          </a:p>
        </p:txBody>
      </p:sp>
      <p:pic>
        <p:nvPicPr>
          <p:cNvPr id="2097234" name="Picture 209723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610"/>
            <a:ext cx="9144000" cy="40187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Title 10487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9" name="Content Placeholder 104879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5" name="Picture 209723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9" y="0"/>
            <a:ext cx="67793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B96A-DEEA-41BA-9591-FB6BB57C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940"/>
            <a:ext cx="7886700" cy="1325563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610B38"/>
                </a:solidFill>
                <a:effectLst/>
                <a:latin typeface="erdana"/>
              </a:rPr>
              <a:t>Spring MVC</a:t>
            </a:r>
            <a:br>
              <a:rPr lang="en-IN" b="1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9B57A-B073-46F9-AAA7-5C2205381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20" y="1027906"/>
            <a:ext cx="8710659" cy="583009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 Spring MVC is a Java framework which is used to build web applications. </a:t>
            </a:r>
          </a:p>
          <a:p>
            <a:pPr algn="just"/>
            <a:endParaRPr lang="en-US" dirty="0">
              <a:solidFill>
                <a:srgbClr val="333333"/>
              </a:solidFill>
              <a:latin typeface="inter-regular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It follows the Model-View-Controller design pattern. It implements all the basic features of a core spring framework like Inversion of Control, Dependency Injection.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 Spring MVC provides an elegant solution to use MVC in spring framework by the help of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DispatcherServlet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 </a:t>
            </a:r>
          </a:p>
          <a:p>
            <a:pPr algn="just"/>
            <a:endParaRPr lang="en-US" dirty="0">
              <a:solidFill>
                <a:srgbClr val="333333"/>
              </a:solidFill>
              <a:latin typeface="inter-regular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Here,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DispatcherServlet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is a class that receives the incoming request and maps it to the right resource such as controllers, models, and views.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046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FFF2-0527-4C64-9D7F-64A4878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D3929C-E31D-428A-9D62-4EBD62773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1" y="1242874"/>
            <a:ext cx="8308413" cy="4163627"/>
          </a:xfrm>
        </p:spPr>
      </p:pic>
    </p:spTree>
    <p:extLst>
      <p:ext uri="{BB962C8B-B14F-4D97-AF65-F5344CB8AC3E}">
        <p14:creationId xmlns:p14="http://schemas.microsoft.com/office/powerpoint/2010/main" val="2092439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9DC5-90FE-4C02-9449-6C4F4FB3E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3368"/>
            <a:ext cx="7886700" cy="5116713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Model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- A model contains the data of the application. A data can be a single object or a collection of objects.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- A controller contains the business logic of an application. Here, the @Controller annotation is used to mark the class as the controller.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- A view represents the provided information in a particular format. Generally, JSP+JSTL is used to create a view page. Although spring also supports other view technologies such as Apache Velocity,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Thymeleaf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FreeMarker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Front Controller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- In Spring Web MVC,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DispatcherServlet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 class works as the front controller. It is responsible to manage the flow of the Spring MVC application.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907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0486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3" name="Content Placeholder 10486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6" name="Picture 20971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06956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5819-63FC-4426-986A-23B4E99C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0" dirty="0">
                <a:solidFill>
                  <a:srgbClr val="610B38"/>
                </a:solidFill>
                <a:effectLst/>
                <a:latin typeface="erdana"/>
              </a:rPr>
              <a:t>Understanding the flow of Spring Web MVC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D21D1-5C7E-4DD0-973F-F0D2E7F00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7" y="1464816"/>
            <a:ext cx="7164016" cy="4438834"/>
          </a:xfrm>
        </p:spPr>
      </p:pic>
    </p:spTree>
    <p:extLst>
      <p:ext uri="{BB962C8B-B14F-4D97-AF65-F5344CB8AC3E}">
        <p14:creationId xmlns:p14="http://schemas.microsoft.com/office/powerpoint/2010/main" val="617131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AB08-A86F-4199-AD64-094A0643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610B38"/>
                </a:solidFill>
                <a:effectLst/>
                <a:latin typeface="erdana"/>
              </a:rPr>
              <a:t>Advantages of Spring MVC Framework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E7AB-0AB7-46B5-94FD-17EF9ADB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10" y="902347"/>
            <a:ext cx="8719537" cy="568488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roles - The Spring MVC separates each role, where the model object, controller, command object, view resolver, </a:t>
            </a:r>
            <a:r>
              <a:rPr lang="en-US" dirty="0" err="1"/>
              <a:t>DispatcherServlet</a:t>
            </a:r>
            <a:r>
              <a:rPr lang="en-US" dirty="0"/>
              <a:t>, validator, etc. can be fulfilled by a specialized object.</a:t>
            </a:r>
          </a:p>
          <a:p>
            <a:r>
              <a:rPr lang="en-US" dirty="0"/>
              <a:t>Light-weight - It uses light-weight servlet container to develop and deploy your application.</a:t>
            </a:r>
          </a:p>
          <a:p>
            <a:r>
              <a:rPr lang="en-US" dirty="0"/>
              <a:t>Powerful Configuration - It provides a robust configuration for both framework and application classes that includes easy referencing across contexts, such as from web controllers to business objects and validators.</a:t>
            </a:r>
          </a:p>
          <a:p>
            <a:r>
              <a:rPr lang="en-US" dirty="0"/>
              <a:t>Rapid development - The Spring MVC facilitates fast and parallel development.</a:t>
            </a:r>
          </a:p>
          <a:p>
            <a:r>
              <a:rPr lang="en-US" dirty="0"/>
              <a:t>Reusable business code - Instead of creating new objects, it allows us to use the existing business objects.</a:t>
            </a:r>
          </a:p>
          <a:p>
            <a:r>
              <a:rPr lang="en-US" dirty="0"/>
              <a:t>Easy to test - In Spring, generally we create JavaBeans classes that enable you to inject test data using the setter methods.</a:t>
            </a:r>
          </a:p>
          <a:p>
            <a:r>
              <a:rPr lang="en-US" dirty="0"/>
              <a:t>Flexible Mapping - It provides the specific annotations that easily redirect the page.</a:t>
            </a:r>
          </a:p>
          <a:p>
            <a:r>
              <a:rPr lang="en-US" dirty="0"/>
              <a:t>Spring Web MVC Framework 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781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7074-F8FA-4A05-9D1B-BE5541DE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i="0" dirty="0">
                <a:effectLst/>
                <a:latin typeface="-apple-system"/>
              </a:rPr>
              <a:t>What is Spring </a:t>
            </a:r>
            <a:r>
              <a:rPr lang="en-IN" sz="4000" b="1" i="0" dirty="0" err="1">
                <a:effectLst/>
                <a:latin typeface="-apple-system"/>
              </a:rPr>
              <a:t>DispatcherServlet</a:t>
            </a:r>
            <a:br>
              <a:rPr lang="en-IN" b="1" i="0" dirty="0">
                <a:solidFill>
                  <a:srgbClr val="ADBAC7"/>
                </a:solidFill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7EB2-C96D-4A47-9508-2DDA38CE4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42" y="1452763"/>
            <a:ext cx="8453207" cy="52942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DispatcherServlet</a:t>
            </a:r>
            <a:r>
              <a:rPr lang="en-US" dirty="0"/>
              <a:t> acts as front controller for Spring based web applications. It provides a mechanism for request processing where actual work is performed by configurable, delegate components. </a:t>
            </a:r>
          </a:p>
          <a:p>
            <a:endParaRPr lang="en-US" dirty="0"/>
          </a:p>
          <a:p>
            <a:r>
              <a:rPr lang="en-US" dirty="0"/>
              <a:t>It is inherited from </a:t>
            </a:r>
            <a:r>
              <a:rPr lang="en-US" dirty="0" err="1"/>
              <a:t>javax.servlet.http.HttpServlet</a:t>
            </a:r>
            <a:r>
              <a:rPr lang="en-US" dirty="0"/>
              <a:t>, it is typically configured in the web.xml file.</a:t>
            </a:r>
          </a:p>
          <a:p>
            <a:endParaRPr lang="en-US" dirty="0"/>
          </a:p>
          <a:p>
            <a:r>
              <a:rPr lang="en-US" dirty="0"/>
              <a:t>A web application can define any number of </a:t>
            </a:r>
            <a:r>
              <a:rPr lang="en-US" dirty="0" err="1"/>
              <a:t>DispatcherServlet</a:t>
            </a:r>
            <a:r>
              <a:rPr lang="en-US" dirty="0"/>
              <a:t> instances.</a:t>
            </a:r>
          </a:p>
          <a:p>
            <a:endParaRPr lang="en-US" dirty="0"/>
          </a:p>
          <a:p>
            <a:r>
              <a:rPr lang="en-US" dirty="0"/>
              <a:t> Each servlet will operate in its own namespace, loading its own application context with mappings, handlers, etc. Only the root application context as loaded by </a:t>
            </a:r>
            <a:r>
              <a:rPr lang="en-US" dirty="0" err="1"/>
              <a:t>ContextLoaderListener</a:t>
            </a:r>
            <a:r>
              <a:rPr lang="en-US" dirty="0"/>
              <a:t>, if any, will be shared. In most cases, applications have only single </a:t>
            </a:r>
            <a:r>
              <a:rPr lang="en-US" dirty="0" err="1"/>
              <a:t>DispatcherServlet</a:t>
            </a:r>
            <a:r>
              <a:rPr lang="en-US" dirty="0"/>
              <a:t> with the context-root URL(/), that is, all requests coming to that domain will be handled by it.</a:t>
            </a:r>
          </a:p>
          <a:p>
            <a:endParaRPr lang="en-US" dirty="0"/>
          </a:p>
          <a:p>
            <a:r>
              <a:rPr lang="en-US" dirty="0" err="1"/>
              <a:t>DispatcherServlet</a:t>
            </a:r>
            <a:r>
              <a:rPr lang="en-US" dirty="0"/>
              <a:t> uses Spring configuration classes to discover the delegate components it needs for request mapping, view resolution, exception handling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165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0D84-22E1-4D20-BC1C-14C67955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i="0" dirty="0">
                <a:effectLst/>
                <a:latin typeface="-apple-system"/>
              </a:rPr>
              <a:t>How it uses </a:t>
            </a:r>
            <a:r>
              <a:rPr lang="en-IN" b="1" i="0" dirty="0" err="1">
                <a:effectLst/>
                <a:latin typeface="-apple-system"/>
              </a:rPr>
              <a:t>WebApplicationContext</a:t>
            </a:r>
            <a:br>
              <a:rPr lang="en-IN" b="1" i="0" dirty="0"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415E-62B7-4D97-A0D7-78E3DB78E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87" y="1585928"/>
            <a:ext cx="8364430" cy="4906946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 err="1"/>
              <a:t>WebApplicationContext</a:t>
            </a:r>
            <a:r>
              <a:rPr lang="en-US" dirty="0"/>
              <a:t> is an extension of a plain </a:t>
            </a:r>
            <a:r>
              <a:rPr lang="en-US" dirty="0" err="1"/>
              <a:t>ApplicationContext</a:t>
            </a:r>
            <a:r>
              <a:rPr lang="en-US" dirty="0"/>
              <a:t>. it is web aware </a:t>
            </a:r>
            <a:r>
              <a:rPr lang="en-US" dirty="0" err="1"/>
              <a:t>ApplicationContext</a:t>
            </a:r>
            <a:r>
              <a:rPr lang="en-US" dirty="0"/>
              <a:t> </a:t>
            </a:r>
            <a:r>
              <a:rPr lang="en-US" dirty="0" err="1"/>
              <a:t>i.e</a:t>
            </a:r>
            <a:r>
              <a:rPr lang="en-US" dirty="0"/>
              <a:t> it has Servlet Context information.</a:t>
            </a:r>
          </a:p>
          <a:p>
            <a:endParaRPr lang="en-US" dirty="0"/>
          </a:p>
          <a:p>
            <a:r>
              <a:rPr lang="en-US" dirty="0"/>
              <a:t> When </a:t>
            </a:r>
            <a:r>
              <a:rPr lang="en-US" dirty="0" err="1"/>
              <a:t>DispatcherServlet</a:t>
            </a:r>
            <a:r>
              <a:rPr lang="en-US" dirty="0"/>
              <a:t> is loaded, it looks for the bean configuration file of </a:t>
            </a:r>
            <a:r>
              <a:rPr lang="en-US" dirty="0" err="1"/>
              <a:t>WebApplicationContext</a:t>
            </a:r>
            <a:r>
              <a:rPr lang="en-US" dirty="0"/>
              <a:t> and initializes it.</a:t>
            </a:r>
          </a:p>
          <a:p>
            <a:endParaRPr lang="en-US" dirty="0"/>
          </a:p>
          <a:p>
            <a:r>
              <a:rPr lang="en-US" dirty="0"/>
              <a:t>By having access to Servlet context, any spring bean which implement </a:t>
            </a:r>
            <a:r>
              <a:rPr lang="en-US" dirty="0" err="1"/>
              <a:t>ServletConextAware</a:t>
            </a:r>
            <a:r>
              <a:rPr lang="en-US" dirty="0"/>
              <a:t> interface – can get access to </a:t>
            </a:r>
            <a:r>
              <a:rPr lang="en-US" dirty="0" err="1"/>
              <a:t>ServletContext</a:t>
            </a:r>
            <a:r>
              <a:rPr lang="en-US" dirty="0"/>
              <a:t> instance and do many things with it. </a:t>
            </a:r>
          </a:p>
          <a:p>
            <a:endParaRPr lang="en-US" dirty="0"/>
          </a:p>
          <a:p>
            <a:r>
              <a:rPr lang="en-US" dirty="0"/>
              <a:t>For example, it can get context </a:t>
            </a:r>
            <a:r>
              <a:rPr lang="en-US" dirty="0" err="1"/>
              <a:t>init</a:t>
            </a:r>
            <a:r>
              <a:rPr lang="en-US" dirty="0"/>
              <a:t> parameters, get context root information and get resources location inside web application folders.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6754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F8F2-807B-4671-AAAC-DA2B6769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F5F94-1755-4922-8792-CB5FCF99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What is the DispatcherServlet in Spring and its uses? - Dinesh on Java">
            <a:extLst>
              <a:ext uri="{FF2B5EF4-FFF2-40B4-BE49-F238E27FC236}">
                <a16:creationId xmlns:a16="http://schemas.microsoft.com/office/drawing/2014/main" id="{5D75343C-3121-4E2C-AC05-973B0F06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" y="681037"/>
            <a:ext cx="7950761" cy="55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48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DD85-ED91-4FE7-955D-1582881D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FC77-279B-4762-99C7-FF507B73E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AutoShape 2" descr="15.2 The DispatcherServlet">
            <a:extLst>
              <a:ext uri="{FF2B5EF4-FFF2-40B4-BE49-F238E27FC236}">
                <a16:creationId xmlns:a16="http://schemas.microsoft.com/office/drawing/2014/main" id="{3D091643-F0EE-4CBE-9E16-A4CCE4429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15.2 The DispatcherServlet">
            <a:extLst>
              <a:ext uri="{FF2B5EF4-FFF2-40B4-BE49-F238E27FC236}">
                <a16:creationId xmlns:a16="http://schemas.microsoft.com/office/drawing/2014/main" id="{BFC5FDB3-3BE0-4C07-A92D-B0F8DBAF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6" y="462056"/>
            <a:ext cx="8479655" cy="60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293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3AE4-E7FB-4277-928A-9F8F2046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1E9D-F011-46B8-A3EE-2D0954B5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15.2 The DispatcherServlet">
            <a:extLst>
              <a:ext uri="{FF2B5EF4-FFF2-40B4-BE49-F238E27FC236}">
                <a16:creationId xmlns:a16="http://schemas.microsoft.com/office/drawing/2014/main" id="{C6BB7B53-3EFA-4463-818B-6E137509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29221"/>
            <a:ext cx="8098100" cy="57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921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CEF1-7F04-458D-AC06-F8A7115C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SPRING BOOT ARCHITECTURE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55633-AEEC-4034-BC6A-15CD655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 descr="Spring Boot Architecture - Tutorial And Example">
            <a:extLst>
              <a:ext uri="{FF2B5EF4-FFF2-40B4-BE49-F238E27FC236}">
                <a16:creationId xmlns:a16="http://schemas.microsoft.com/office/drawing/2014/main" id="{B832AAA7-5CC6-466A-95A0-BA613008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3" y="2405063"/>
            <a:ext cx="7956057" cy="283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46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937-6834-4534-8E32-86C78607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BFC-9663-47CF-A670-FC9FDEE0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Spring Boot Annotations: Learn Spring Boot by Annotations - DEV Community">
            <a:extLst>
              <a:ext uri="{FF2B5EF4-FFF2-40B4-BE49-F238E27FC236}">
                <a16:creationId xmlns:a16="http://schemas.microsoft.com/office/drawing/2014/main" id="{FDFA572E-DE5D-40F0-817F-D18C3777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85738"/>
            <a:ext cx="8922058" cy="65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DCD7-A43D-4D9D-96EF-732190A5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B274-6FAF-4DE0-9AD5-E608592D1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Spring Boot Architecture and Workflow - DZone Java">
            <a:extLst>
              <a:ext uri="{FF2B5EF4-FFF2-40B4-BE49-F238E27FC236}">
                <a16:creationId xmlns:a16="http://schemas.microsoft.com/office/drawing/2014/main" id="{EA597CDA-B8DE-46A8-8369-5CB52CF4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55" y="1225118"/>
            <a:ext cx="5886369" cy="391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2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0486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5" name="Content Placeholder 10486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7" name="Picture 209716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12" y="0"/>
            <a:ext cx="7013863" cy="1051305"/>
          </a:xfrm>
          <a:prstGeom prst="rect">
            <a:avLst/>
          </a:prstGeom>
        </p:spPr>
      </p:pic>
      <p:pic>
        <p:nvPicPr>
          <p:cNvPr id="2097168" name="Picture 209716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384466" y="1027907"/>
            <a:ext cx="9526968" cy="593806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58FA-0928-4BAF-98D4-F5B1D460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6B67-28EB-4463-B6D7-F75E13D1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Pros and Cons of Using Spring Boot">
            <a:extLst>
              <a:ext uri="{FF2B5EF4-FFF2-40B4-BE49-F238E27FC236}">
                <a16:creationId xmlns:a16="http://schemas.microsoft.com/office/drawing/2014/main" id="{8435D0AB-DBAE-4F7C-A671-85DD7652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7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1271-E5C1-4AF9-A430-48FF4BD4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02EE-E809-4EB5-8DF0-73A7956D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Top Spring Boot Interview Questions (2021) - InterviewBit">
            <a:extLst>
              <a:ext uri="{FF2B5EF4-FFF2-40B4-BE49-F238E27FC236}">
                <a16:creationId xmlns:a16="http://schemas.microsoft.com/office/drawing/2014/main" id="{E8DD0A8A-83FA-421C-8228-7471721A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665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96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Title 104879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01" name="Content Placeholder 104880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6" name="Picture 209723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1" y="1648659"/>
            <a:ext cx="7140278" cy="324476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Title 104880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6600"/>
                </a:solidFill>
              </a:rPr>
              <a:t>MAVEN</a:t>
            </a:r>
          </a:p>
        </p:txBody>
      </p:sp>
      <p:sp>
        <p:nvSpPr>
          <p:cNvPr id="1048803" name="Content Placeholder 104880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Maven is a powerful project management tool that is based on POM (project object model). It is used for projects build, dependency and documentation.</a:t>
            </a:r>
          </a:p>
          <a:p>
            <a:endParaRPr lang="en-US"/>
          </a:p>
          <a:p>
            <a:r>
              <a:rPr lang="en-US"/>
              <a:t>It simplifies the build process like ANT. But it is too much advanced than ANT.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Content Placeholder 1048804"/>
          <p:cNvSpPr>
            <a:spLocks noGrp="1"/>
          </p:cNvSpPr>
          <p:nvPr>
            <p:ph idx="1"/>
          </p:nvPr>
        </p:nvSpPr>
        <p:spPr>
          <a:xfrm>
            <a:off x="0" y="216220"/>
            <a:ext cx="8717973" cy="6434480"/>
          </a:xfrm>
        </p:spPr>
        <p:txBody>
          <a:bodyPr/>
          <a:lstStyle/>
          <a:p>
            <a:r>
              <a:rPr lang="en-US"/>
              <a:t>Maven simplifies the above mentioned problems. It does mainly following tasks.</a:t>
            </a:r>
          </a:p>
          <a:p>
            <a:endParaRPr lang="en-US"/>
          </a:p>
          <a:p>
            <a:r>
              <a:rPr lang="en-US"/>
              <a:t>It makes a project easy to build</a:t>
            </a:r>
          </a:p>
          <a:p>
            <a:endParaRPr lang="en-US"/>
          </a:p>
          <a:p>
            <a:r>
              <a:rPr lang="en-US"/>
              <a:t>It provides uniform build process (maven project can be shared by all the maven projects)</a:t>
            </a:r>
          </a:p>
          <a:p>
            <a:endParaRPr lang="en-US"/>
          </a:p>
          <a:p>
            <a:r>
              <a:rPr lang="en-US"/>
              <a:t>It provides project information (log document, cross referenced sources, mailing list, dependency list, unit test reports etc.)</a:t>
            </a:r>
          </a:p>
          <a:p>
            <a:endParaRPr lang="en-US"/>
          </a:p>
          <a:p>
            <a:r>
              <a:rPr lang="en-US"/>
              <a:t>It is easy to migrate for new features of Maven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Content Placeholder 1048806"/>
          <p:cNvSpPr>
            <a:spLocks noGrp="1"/>
          </p:cNvSpPr>
          <p:nvPr>
            <p:ph idx="1"/>
          </p:nvPr>
        </p:nvSpPr>
        <p:spPr>
          <a:xfrm>
            <a:off x="271873" y="223120"/>
            <a:ext cx="8646536" cy="6155430"/>
          </a:xfrm>
        </p:spPr>
        <p:txBody>
          <a:bodyPr>
            <a:normAutofit fontScale="92857"/>
          </a:bodyPr>
          <a:lstStyle/>
          <a:p>
            <a:r>
              <a:rPr lang="en-US"/>
              <a:t>A build tool takes care of everything for building a process. It does following:</a:t>
            </a:r>
          </a:p>
          <a:p>
            <a:endParaRPr lang="en-US"/>
          </a:p>
          <a:p>
            <a:r>
              <a:rPr lang="en-US"/>
              <a:t>Generates source code (if auto-generated code is used)</a:t>
            </a:r>
          </a:p>
          <a:p>
            <a:endParaRPr lang="en-US"/>
          </a:p>
          <a:p>
            <a:r>
              <a:rPr lang="en-US"/>
              <a:t>Generates documentation from source code</a:t>
            </a:r>
          </a:p>
          <a:p>
            <a:endParaRPr lang="en-US"/>
          </a:p>
          <a:p>
            <a:r>
              <a:rPr lang="en-US"/>
              <a:t>Compiles source code</a:t>
            </a:r>
          </a:p>
          <a:p>
            <a:endParaRPr lang="en-US"/>
          </a:p>
          <a:p>
            <a:r>
              <a:rPr lang="en-US"/>
              <a:t>Packages compiled code into JAR of ZIP file</a:t>
            </a:r>
          </a:p>
          <a:p>
            <a:endParaRPr lang="en-US"/>
          </a:p>
          <a:p>
            <a:r>
              <a:rPr lang="en-US"/>
              <a:t>Installs the packaged code in local repository, server repository, or central repository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Content Placeholder 1048808"/>
          <p:cNvSpPr>
            <a:spLocks noGrp="1"/>
          </p:cNvSpPr>
          <p:nvPr>
            <p:ph idx="1"/>
          </p:nvPr>
        </p:nvSpPr>
        <p:spPr>
          <a:xfrm>
            <a:off x="381865" y="534534"/>
            <a:ext cx="8406245" cy="5454560"/>
          </a:xfrm>
        </p:spPr>
        <p:txBody>
          <a:bodyPr>
            <a:normAutofit/>
          </a:bodyPr>
          <a:lstStyle/>
          <a:p>
            <a:r>
              <a:rPr lang="en-US"/>
              <a:t>How to install Maven on windows</a:t>
            </a:r>
          </a:p>
          <a:p>
            <a:r>
              <a:rPr lang="en-US"/>
              <a:t>You can download and install maven on windows, linux and MAC OS platforms. Here, we are going to learn how to install maven on windows OS.</a:t>
            </a:r>
          </a:p>
          <a:p>
            <a:r>
              <a:rPr lang="en-US"/>
              <a:t>To install maven on windows, you need to perform following steps:</a:t>
            </a:r>
          </a:p>
          <a:p>
            <a:r>
              <a:rPr lang="en-US"/>
              <a:t>Download maven and extract it</a:t>
            </a:r>
          </a:p>
          <a:p>
            <a:r>
              <a:rPr lang="en-US"/>
              <a:t>Add JAVA_HOME and MAVEN_HOME in environment variable</a:t>
            </a:r>
          </a:p>
          <a:p>
            <a:r>
              <a:rPr lang="en-US"/>
              <a:t>Add maven path in environment variable</a:t>
            </a:r>
          </a:p>
          <a:p>
            <a:r>
              <a:rPr lang="en-US"/>
              <a:t>Verify Maven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Title 10488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13" name="Content Placeholder 10488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7" name="Picture 209723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4"/>
            <a:ext cx="9144000" cy="674507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Content Placeholder 1048810"/>
          <p:cNvSpPr>
            <a:spLocks noGrp="1"/>
          </p:cNvSpPr>
          <p:nvPr>
            <p:ph idx="1"/>
          </p:nvPr>
        </p:nvSpPr>
        <p:spPr>
          <a:xfrm>
            <a:off x="628649" y="664304"/>
            <a:ext cx="8159461" cy="5796331"/>
          </a:xfrm>
        </p:spPr>
        <p:txBody>
          <a:bodyPr/>
          <a:lstStyle/>
          <a:p>
            <a:r>
              <a:rPr lang="en-US"/>
              <a:t>Maven Repository</a:t>
            </a:r>
          </a:p>
          <a:p>
            <a:r>
              <a:rPr lang="en-US"/>
              <a:t>A maven repository is a directory of packaged JAR file with pom.xml file. Maven searches for dependencies in the repositories. There are 3 types of maven repository:</a:t>
            </a:r>
          </a:p>
          <a:p>
            <a:r>
              <a:rPr lang="en-US"/>
              <a:t>Local Repository</a:t>
            </a:r>
          </a:p>
          <a:p>
            <a:r>
              <a:rPr lang="en-US"/>
              <a:t>Central Repository</a:t>
            </a:r>
          </a:p>
          <a:p>
            <a:r>
              <a:rPr lang="en-US"/>
              <a:t>Remote Repository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Title 10488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15" name="Content Placeholder 10488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38" name="Picture 209723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41" y="0"/>
            <a:ext cx="9144000" cy="6765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2314</Words>
  <Application>Microsoft Office PowerPoint</Application>
  <PresentationFormat>On-screen Show (4:3)</PresentationFormat>
  <Paragraphs>255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-apple-system</vt:lpstr>
      <vt:lpstr>Arial</vt:lpstr>
      <vt:lpstr>Calibri</vt:lpstr>
      <vt:lpstr>Calibri Light</vt:lpstr>
      <vt:lpstr>erdana</vt:lpstr>
      <vt:lpstr>inter-bold</vt:lpstr>
      <vt:lpstr>inter-regular</vt:lpstr>
      <vt:lpstr>Office Theme</vt:lpstr>
      <vt:lpstr>Spring Core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BeanFactory</vt:lpstr>
      <vt:lpstr>Using ApplicationContext</vt:lpstr>
      <vt:lpstr>PowerPoint Presentation</vt:lpstr>
      <vt:lpstr> HelloWorld.java</vt:lpstr>
      <vt:lpstr>MainApp.java</vt:lpstr>
      <vt:lpstr>Beans.xml</vt:lpstr>
      <vt:lpstr>Output:   Your Message : Hello World!</vt:lpstr>
      <vt:lpstr>PowerPoint Presentation</vt:lpstr>
      <vt:lpstr>Dependency Injection</vt:lpstr>
      <vt:lpstr>Dependency Injection in Spring</vt:lpstr>
      <vt:lpstr>PowerPoint Presentation</vt:lpstr>
      <vt:lpstr>Two ways to perform Dependency Injection in Spring framework</vt:lpstr>
      <vt:lpstr>PowerPoint Presentation</vt:lpstr>
      <vt:lpstr>Autowiring in Spring</vt:lpstr>
      <vt:lpstr>Autowiring Modes</vt:lpstr>
      <vt:lpstr>PowerPoint Presentation</vt:lpstr>
      <vt:lpstr>PowerPoint Presentation</vt:lpstr>
      <vt:lpstr>byName autowiring mode</vt:lpstr>
      <vt:lpstr>byType autowiring mode</vt:lpstr>
      <vt:lpstr>constructor autowiring mode</vt:lpstr>
      <vt:lpstr> no autowiring mode</vt:lpstr>
      <vt:lpstr>PowerPoint Presentation</vt:lpstr>
      <vt:lpstr>Spring AOP</vt:lpstr>
      <vt:lpstr>AOP</vt:lpstr>
      <vt:lpstr>PowerPoint Presentation</vt:lpstr>
      <vt:lpstr>PowerPoint Presentation</vt:lpstr>
      <vt:lpstr>PowerPoint Presentation</vt:lpstr>
      <vt:lpstr>Where use AOP?</vt:lpstr>
      <vt:lpstr>AOP Concepts and Terminology</vt:lpstr>
      <vt:lpstr>PowerPoint Presentation</vt:lpstr>
      <vt:lpstr>PowerPoint Presentation</vt:lpstr>
      <vt:lpstr>AOP Implementations </vt:lpstr>
      <vt:lpstr>Spring AOP AspectJ</vt:lpstr>
      <vt:lpstr>PowerPoint Presentation</vt:lpstr>
      <vt:lpstr>PowerPoint Presentation</vt:lpstr>
      <vt:lpstr>PowerPoint Presentation</vt:lpstr>
      <vt:lpstr>Spring JdbcTemplate</vt:lpstr>
      <vt:lpstr>JdbcTemplate class</vt:lpstr>
      <vt:lpstr>PowerPoint Presentation</vt:lpstr>
      <vt:lpstr>Spring - Transaction Management</vt:lpstr>
      <vt:lpstr>PowerPoint Presentation</vt:lpstr>
      <vt:lpstr>PowerPoint Presentation</vt:lpstr>
      <vt:lpstr>Spring Transaction Abstractions</vt:lpstr>
      <vt:lpstr>PowerPoint Presentation</vt:lpstr>
      <vt:lpstr>PowerPoint Presentation</vt:lpstr>
      <vt:lpstr>PowerPoint Presentation</vt:lpstr>
      <vt:lpstr>Spring MVC </vt:lpstr>
      <vt:lpstr>PowerPoint Presentation</vt:lpstr>
      <vt:lpstr>PowerPoint Presentation</vt:lpstr>
      <vt:lpstr>Understanding the flow of Spring Web MVC </vt:lpstr>
      <vt:lpstr>Advantages of Spring MVC Framework </vt:lpstr>
      <vt:lpstr>What is Spring DispatcherServlet </vt:lpstr>
      <vt:lpstr>How it uses WebApplicationContext </vt:lpstr>
      <vt:lpstr>PowerPoint Presentation</vt:lpstr>
      <vt:lpstr>PowerPoint Presentation</vt:lpstr>
      <vt:lpstr>PowerPoint Presentation</vt:lpstr>
      <vt:lpstr>SPRING BOOT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Maven Plugins</vt:lpstr>
      <vt:lpstr>Reporting Plugins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Core</dc:title>
  <dc:creator>RMX1925</dc:creator>
  <cp:lastModifiedBy>Geethanjali Anbalagan</cp:lastModifiedBy>
  <cp:revision>11</cp:revision>
  <dcterms:created xsi:type="dcterms:W3CDTF">2015-05-10T13:30:45Z</dcterms:created>
  <dcterms:modified xsi:type="dcterms:W3CDTF">2022-02-28T06:52:30Z</dcterms:modified>
</cp:coreProperties>
</file>